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9"/>
  </p:notesMasterIdLst>
  <p:handoutMasterIdLst>
    <p:handoutMasterId r:id="rId20"/>
  </p:handout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21"/>
  </p:normalViewPr>
  <p:slideViewPr>
    <p:cSldViewPr snapToObjects="1">
      <p:cViewPr varScale="1">
        <p:scale>
          <a:sx n="110" d="100"/>
          <a:sy n="110" d="100"/>
        </p:scale>
        <p:origin x="136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5E21FA-4A6F-0141-BA27-BA4BFF3EAC08}" type="datetimeFigureOut">
              <a:rPr lang="en-US" smtClean="0"/>
              <a:pPr/>
              <a:t>12/20/2017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0F3EBD-8A87-BA4D-BC78-434D50879BA3}" type="slidenum">
              <a:rPr lang="en-US" smtClean="0"/>
              <a:pPr/>
              <a:t>‹#›</a:t>
            </a:fld>
            <a:endParaRPr lang="en-US"/>
          </a:p>
        </p:txBody>
      </p:sp>
    </p:spTree>
    <p:extLst>
      <p:ext uri="{BB962C8B-B14F-4D97-AF65-F5344CB8AC3E}">
        <p14:creationId xmlns:p14="http://schemas.microsoft.com/office/powerpoint/2010/main" val="41725333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816B48-1A35-4CD1-9402-833F4500F95B}" type="datetimeFigureOut">
              <a:rPr lang="en-US" smtClean="0"/>
              <a:pPr/>
              <a:t>12/20/2017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7F9542-F801-4747-AE85-765B904CA93F}" type="slidenum">
              <a:rPr lang="en-US" smtClean="0"/>
              <a:pPr/>
              <a:t>‹#›</a:t>
            </a:fld>
            <a:endParaRPr lang="en-US"/>
          </a:p>
        </p:txBody>
      </p:sp>
    </p:spTree>
    <p:extLst>
      <p:ext uri="{BB962C8B-B14F-4D97-AF65-F5344CB8AC3E}">
        <p14:creationId xmlns:p14="http://schemas.microsoft.com/office/powerpoint/2010/main" val="29635986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917575"/>
          </a:xfrm>
        </p:spPr>
        <p:txBody>
          <a:bodyPr/>
          <a:lstStyle>
            <a:lvl1pPr algn="ctr">
              <a:defRPr>
                <a:solidFill>
                  <a:schemeClr val="bg1">
                    <a:lumMod val="50000"/>
                  </a:schemeClr>
                </a:solidFill>
              </a:defRPr>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3124200" y="6492875"/>
            <a:ext cx="2895600" cy="365125"/>
          </a:xfrm>
          <a:prstGeom prst="rect">
            <a:avLst/>
          </a:prstGeom>
        </p:spPr>
        <p:txBody>
          <a:bodyPr/>
          <a:lstStyle>
            <a:lvl1pPr>
              <a:defRPr sz="1000">
                <a:solidFill>
                  <a:srgbClr val="7F7F7F"/>
                </a:solidFill>
              </a:defRPr>
            </a:lvl1pPr>
          </a:lstStyle>
          <a:p>
            <a:pPr algn="ctr"/>
            <a:endParaRPr lang="en-US" dirty="0"/>
          </a:p>
        </p:txBody>
      </p:sp>
      <p:pic>
        <p:nvPicPr>
          <p:cNvPr id="7" name="Picture 6" descr="WebsterU_PPT_Art-01.jpg"/>
          <p:cNvPicPr>
            <a:picLocks noChangeAspect="1"/>
          </p:cNvPicPr>
          <p:nvPr userDrawn="1"/>
        </p:nvPicPr>
        <p:blipFill>
          <a:blip r:embed="rId2"/>
          <a:stretch>
            <a:fillRect/>
          </a:stretch>
        </p:blipFill>
        <p:spPr>
          <a:xfrm>
            <a:off x="0" y="0"/>
            <a:ext cx="9144000" cy="6858000"/>
          </a:xfrm>
          <a:prstGeom prst="rect">
            <a:avLst/>
          </a:prstGeom>
        </p:spPr>
      </p:pic>
      <p:pic>
        <p:nvPicPr>
          <p:cNvPr id="8" name="Picture 7" descr="WebsterU_PPT_Art-02.jpg"/>
          <p:cNvPicPr>
            <a:picLocks noChangeAspect="1"/>
          </p:cNvPicPr>
          <p:nvPr userDrawn="1"/>
        </p:nvPicPr>
        <p:blipFill>
          <a:blip r:embed="rId3"/>
          <a:stretch>
            <a:fillRect/>
          </a:stretch>
        </p:blipFill>
        <p:spPr>
          <a:xfrm>
            <a:off x="0" y="0"/>
            <a:ext cx="9144000" cy="6858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851416B-C428-5E4B-9268-DF12A519E9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14400"/>
            <a:ext cx="40386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14400"/>
            <a:ext cx="40386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9851416B-C428-5E4B-9268-DF12A519E99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851416B-C428-5E4B-9268-DF12A519E99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51416B-C428-5E4B-9268-DF12A519E9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alpha val="83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
            <a:ext cx="8229600" cy="68557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14400"/>
            <a:ext cx="8229600" cy="5211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934200" y="6492875"/>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fld id="{9851416B-C428-5E4B-9268-DF12A519E99C}" type="slidenum">
              <a:rPr lang="en-US" smtClean="0"/>
              <a:pPr/>
              <a:t>‹#›</a:t>
            </a:fld>
            <a:endParaRPr lang="en-US" dirty="0"/>
          </a:p>
        </p:txBody>
      </p:sp>
      <p:pic>
        <p:nvPicPr>
          <p:cNvPr id="8" name="Picture 7" descr="WebsterU_PPT_Art-05.jpg"/>
          <p:cNvPicPr>
            <a:picLocks noChangeAspect="1"/>
          </p:cNvPicPr>
          <p:nvPr userDrawn="1"/>
        </p:nvPicPr>
        <p:blipFill>
          <a:blip r:embed="rId7"/>
          <a:stretch>
            <a:fillRect/>
          </a:stretch>
        </p:blipFill>
        <p:spPr>
          <a:xfrm>
            <a:off x="0" y="0"/>
            <a:ext cx="9144000" cy="6858000"/>
          </a:xfrm>
          <a:prstGeom prst="rect">
            <a:avLst/>
          </a:prstGeom>
        </p:spPr>
      </p:pic>
      <p:pic>
        <p:nvPicPr>
          <p:cNvPr id="9" name="Picture 8" descr="WebsterU_PPT_Art-06.jpg"/>
          <p:cNvPicPr>
            <a:picLocks noChangeAspect="1"/>
          </p:cNvPicPr>
          <p:nvPr userDrawn="1"/>
        </p:nvPicPr>
        <p:blipFill>
          <a:blip r:embed="rId8"/>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l" defTabSz="457200" rtl="0" eaLnBrk="1" latinLnBrk="0" hangingPunct="1">
        <a:spcBef>
          <a:spcPct val="0"/>
        </a:spcBef>
        <a:buNone/>
        <a:defRPr sz="2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bg1">
              <a:lumMod val="50000"/>
            </a:schemeClr>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bg1">
              <a:lumMod val="50000"/>
            </a:schemeClr>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bg1">
              <a:lumMod val="50000"/>
            </a:schemeClr>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sciencedirect.com/science/article/pii/S1877042815052155#bib003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838200"/>
            <a:ext cx="7696200" cy="2057400"/>
          </a:xfrm>
        </p:spPr>
        <p:txBody>
          <a:bodyPr anchor="t">
            <a:normAutofit/>
          </a:bodyPr>
          <a:lstStyle/>
          <a:p>
            <a:pPr algn="l"/>
            <a:r>
              <a:rPr lang="en-US" sz="2800" b="1" dirty="0">
                <a:solidFill>
                  <a:srgbClr val="FFC000"/>
                </a:solidFill>
              </a:rPr>
              <a:t>Competency-based Approach in Development of Higher Education System</a:t>
            </a:r>
            <a:r>
              <a:rPr lang="en-US" sz="2800" dirty="0">
                <a:solidFill>
                  <a:srgbClr val="FFC000"/>
                </a:solidFill>
              </a:rPr>
              <a:t> </a:t>
            </a:r>
            <a:br>
              <a:rPr lang="en-US" sz="2800" dirty="0">
                <a:solidFill>
                  <a:srgbClr val="FFC000"/>
                </a:solidFill>
              </a:rPr>
            </a:br>
            <a:endParaRPr lang="en-US" sz="2800" dirty="0">
              <a:solidFill>
                <a:srgbClr val="FFC000"/>
              </a:solidFill>
              <a:latin typeface="Franklin Gothic Medium"/>
              <a:cs typeface="Franklin Gothic Medium"/>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28600"/>
          </a:xfrm>
        </p:spPr>
        <p:txBody>
          <a:bodyPr>
            <a:normAutofit/>
          </a:bodyPr>
          <a:lstStyle/>
          <a:p>
            <a:r>
              <a:rPr lang="en-US" sz="800" dirty="0" smtClean="0"/>
              <a:t>9</a:t>
            </a:r>
            <a:endParaRPr lang="en-US" sz="800" dirty="0"/>
          </a:p>
        </p:txBody>
      </p:sp>
      <p:sp>
        <p:nvSpPr>
          <p:cNvPr id="3" name="Content Placeholder 2"/>
          <p:cNvSpPr>
            <a:spLocks noGrp="1"/>
          </p:cNvSpPr>
          <p:nvPr>
            <p:ph idx="1"/>
          </p:nvPr>
        </p:nvSpPr>
        <p:spPr>
          <a:xfrm>
            <a:off x="-381000" y="0"/>
            <a:ext cx="9906000" cy="6126163"/>
          </a:xfrm>
          <a:solidFill>
            <a:schemeClr val="accent3">
              <a:lumMod val="40000"/>
              <a:lumOff val="60000"/>
            </a:schemeClr>
          </a:solidFill>
        </p:spPr>
        <p:txBody>
          <a:bodyPr>
            <a:normAutofit fontScale="85000" lnSpcReduction="10000"/>
          </a:bodyPr>
          <a:lstStyle/>
          <a:p>
            <a:r>
              <a:rPr lang="en-US" dirty="0">
                <a:solidFill>
                  <a:srgbClr val="002060"/>
                </a:solidFill>
              </a:rPr>
              <a:t>The issue of what should be taught to students at all levels of education—the issue of curriculum content—obviously is a fundamental one, and it is an extraordinarily difficult one with which to struggle. In tackling it, care needs to be taken to distinguish between education and schooling—for although education can occur in schools, so can miss-education.</a:t>
            </a:r>
          </a:p>
          <a:p>
            <a:r>
              <a:rPr lang="en-US" dirty="0">
                <a:solidFill>
                  <a:srgbClr val="002060"/>
                </a:solidFill>
              </a:rPr>
              <a:t>In developing a curriculum (whether in a specific subject area, or more broadly as the whole range of offerings in an educational institution or system), a number of difficult decisions need to be made. Issues such as the proper ordering or sequencing of topics in the chosen subject, the time to be allocated to each topic, the lab work or excursions or projects that are appropriate for particular topics, can all be regarded as technical issues best resolved either by educationists who have a depth of experience with the target age group or by experts in the psychology of learning. But there are deeper issues, ones concerning the validity of the justifications that have been given for including particular subjects or topics in the offerings of formal educational institutions such as methods of teaching creativity, critical thinking, science and technology. </a:t>
            </a:r>
          </a:p>
          <a:p>
            <a:r>
              <a:rPr lang="en-US" b="1" dirty="0">
                <a:solidFill>
                  <a:srgbClr val="002060"/>
                </a:solidFill>
              </a:rPr>
              <a:t>One influential</a:t>
            </a:r>
            <a:r>
              <a:rPr lang="en-US" dirty="0">
                <a:solidFill>
                  <a:srgbClr val="002060"/>
                </a:solidFill>
              </a:rPr>
              <a:t> line of argument was developed by Paul </a:t>
            </a:r>
            <a:r>
              <a:rPr lang="en-US" dirty="0" err="1">
                <a:solidFill>
                  <a:srgbClr val="002060"/>
                </a:solidFill>
              </a:rPr>
              <a:t>Hirst</a:t>
            </a:r>
            <a:r>
              <a:rPr lang="en-US" dirty="0">
                <a:solidFill>
                  <a:srgbClr val="002060"/>
                </a:solidFill>
              </a:rPr>
              <a:t>, who argued that knowledge is essential for developing and then pursuing a conception of the good life, and because logical analysis shows, he argued, that there are seven basic forms of knowledge, the case can be made that the function of the curriculum is to introduce students to each of these forms. (</a:t>
            </a:r>
            <a:r>
              <a:rPr lang="en-US" dirty="0" err="1">
                <a:solidFill>
                  <a:srgbClr val="002060"/>
                </a:solidFill>
              </a:rPr>
              <a:t>Hirst</a:t>
            </a:r>
            <a:r>
              <a:rPr lang="en-US" dirty="0">
                <a:solidFill>
                  <a:srgbClr val="002060"/>
                </a:solidFill>
              </a:rPr>
              <a:t> 1965; for a critique see Phillips 1987, ch.11.) Another is that curriculum content should be selected so as “to help the learner attain maximum self-sufficiency as economically as possible.” (</a:t>
            </a:r>
            <a:r>
              <a:rPr lang="en-US" dirty="0" err="1">
                <a:solidFill>
                  <a:srgbClr val="002060"/>
                </a:solidFill>
              </a:rPr>
              <a:t>Scheffler</a:t>
            </a:r>
            <a:r>
              <a:rPr lang="en-US" dirty="0">
                <a:solidFill>
                  <a:srgbClr val="002060"/>
                </a:solidFill>
              </a:rPr>
              <a:t> 1973/1989, p. 123)</a:t>
            </a:r>
          </a:p>
          <a:p>
            <a:r>
              <a:rPr lang="en-US" b="1" dirty="0">
                <a:solidFill>
                  <a:srgbClr val="002060"/>
                </a:solidFill>
              </a:rPr>
              <a:t>Second,</a:t>
            </a:r>
            <a:r>
              <a:rPr lang="en-US" dirty="0">
                <a:solidFill>
                  <a:srgbClr val="002060"/>
                </a:solidFill>
              </a:rPr>
              <a:t> is it justifiable to treat the curriculum of an educational institution as a vehicle for furthering the socio-political interests and goals of a ruler or ruling class; and relatedly, is it justifiable to design the curriculum so that it serves as a medium of control or of social engineering? In the closing decades of the twentieth century there were numerous discussions of curriculum theory.</a:t>
            </a:r>
          </a:p>
          <a:p>
            <a:endParaRPr lang="en-US" dirty="0"/>
          </a:p>
        </p:txBody>
      </p:sp>
      <p:sp>
        <p:nvSpPr>
          <p:cNvPr id="4" name="Slide Number Placeholder 3"/>
          <p:cNvSpPr>
            <a:spLocks noGrp="1"/>
          </p:cNvSpPr>
          <p:nvPr>
            <p:ph type="sldNum" sz="quarter" idx="12"/>
          </p:nvPr>
        </p:nvSpPr>
        <p:spPr/>
        <p:txBody>
          <a:bodyPr/>
          <a:lstStyle/>
          <a:p>
            <a:fld id="{9851416B-C428-5E4B-9268-DF12A519E99C}" type="slidenum">
              <a:rPr lang="en-US" smtClean="0"/>
              <a:pPr/>
              <a:t>9</a:t>
            </a:fld>
            <a:endParaRPr lang="en-US"/>
          </a:p>
        </p:txBody>
      </p:sp>
    </p:spTree>
    <p:extLst>
      <p:ext uri="{BB962C8B-B14F-4D97-AF65-F5344CB8AC3E}">
        <p14:creationId xmlns:p14="http://schemas.microsoft.com/office/powerpoint/2010/main" val="516120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28600"/>
          </a:xfrm>
        </p:spPr>
        <p:txBody>
          <a:bodyPr>
            <a:normAutofit/>
          </a:bodyPr>
          <a:lstStyle/>
          <a:p>
            <a:r>
              <a:rPr lang="en-US" sz="800" dirty="0" smtClean="0"/>
              <a:t>10</a:t>
            </a:r>
            <a:endParaRPr lang="en-US" sz="800" dirty="0"/>
          </a:p>
        </p:txBody>
      </p:sp>
      <p:sp>
        <p:nvSpPr>
          <p:cNvPr id="3" name="Content Placeholder 2"/>
          <p:cNvSpPr>
            <a:spLocks noGrp="1"/>
          </p:cNvSpPr>
          <p:nvPr>
            <p:ph idx="1"/>
          </p:nvPr>
        </p:nvSpPr>
        <p:spPr>
          <a:xfrm>
            <a:off x="-381000" y="0"/>
            <a:ext cx="9601200" cy="6126163"/>
          </a:xfrm>
          <a:solidFill>
            <a:schemeClr val="accent3">
              <a:lumMod val="40000"/>
              <a:lumOff val="60000"/>
            </a:schemeClr>
          </a:solidFill>
        </p:spPr>
        <p:txBody>
          <a:bodyPr>
            <a:normAutofit fontScale="85000" lnSpcReduction="10000"/>
          </a:bodyPr>
          <a:lstStyle/>
          <a:p>
            <a:r>
              <a:rPr lang="en-US" sz="2100" dirty="0">
                <a:solidFill>
                  <a:srgbClr val="002060"/>
                </a:solidFill>
              </a:rPr>
              <a:t>For centuries, the study of logic has inspired the idea that its methods might be connected in efforts to understand and improve thinking, reasoning, and argument as they occur in real life contexts: in public discussion and debate; in education and intellectual exchange; in interpersonal relations; and in law, medicine and other professions. Informal logic is the attempt to build a logic suited to this purpose. It combines the study of argument, evidence, proof and justification with an instrumental outlook which emphasizes its usefulness in the analysis of real life arguing.</a:t>
            </a:r>
          </a:p>
          <a:p>
            <a:r>
              <a:rPr lang="en-US" sz="2100" dirty="0">
                <a:solidFill>
                  <a:srgbClr val="002060"/>
                </a:solidFill>
              </a:rPr>
              <a:t>The pedagogical and practical interests that characterize informal logic are already evident in ancient times. The First Sophistic is a movement motivated by the notion that one can teach the art of </a:t>
            </a:r>
            <a:r>
              <a:rPr lang="en-US" sz="2100" i="1" dirty="0">
                <a:solidFill>
                  <a:srgbClr val="002060"/>
                </a:solidFill>
              </a:rPr>
              <a:t>logos</a:t>
            </a:r>
            <a:r>
              <a:rPr lang="en-US" sz="2100" dirty="0">
                <a:solidFill>
                  <a:srgbClr val="002060"/>
                </a:solidFill>
              </a:rPr>
              <a:t> in a way that can be useful in public discussion and debate. Aristotle’s rhetorical and logical works are especially notable for their systematic attempts to understand and teach the principles of real life arguing. Within informal logic and argumentation theory, his views and general outlook remain relevant today.</a:t>
            </a:r>
          </a:p>
          <a:p>
            <a:r>
              <a:rPr lang="en-US" sz="2100" dirty="0">
                <a:solidFill>
                  <a:srgbClr val="002060"/>
                </a:solidFill>
              </a:rPr>
              <a:t>On the basis of the discussion a classification can be constructed of three principal ways of regarding Competency, Professionalism, Education and Creativity:</a:t>
            </a:r>
          </a:p>
          <a:p>
            <a:r>
              <a:rPr lang="en-US" sz="2100" dirty="0">
                <a:solidFill>
                  <a:srgbClr val="002060"/>
                </a:solidFill>
              </a:rPr>
              <a:t>(1)  as the </a:t>
            </a:r>
            <a:r>
              <a:rPr lang="en-US" sz="2100" i="1" dirty="0">
                <a:solidFill>
                  <a:srgbClr val="002060"/>
                </a:solidFill>
              </a:rPr>
              <a:t>systematic clarification of the nature of </a:t>
            </a:r>
            <a:r>
              <a:rPr lang="en-US" sz="2100" dirty="0">
                <a:solidFill>
                  <a:srgbClr val="002060"/>
                </a:solidFill>
              </a:rPr>
              <a:t>Logic </a:t>
            </a:r>
            <a:r>
              <a:rPr lang="en-US" sz="2100" i="1" dirty="0">
                <a:solidFill>
                  <a:srgbClr val="002060"/>
                </a:solidFill>
              </a:rPr>
              <a:t>and </a:t>
            </a:r>
            <a:r>
              <a:rPr lang="en-US" sz="2100" dirty="0">
                <a:solidFill>
                  <a:srgbClr val="002060"/>
                </a:solidFill>
              </a:rPr>
              <a:t>as an element and product of human culture </a:t>
            </a:r>
          </a:p>
          <a:p>
            <a:r>
              <a:rPr lang="en-US" sz="2100" dirty="0">
                <a:solidFill>
                  <a:srgbClr val="002060"/>
                </a:solidFill>
              </a:rPr>
              <a:t>(2) as the systematic reflection on the consequences of technology for human life</a:t>
            </a:r>
          </a:p>
          <a:p>
            <a:r>
              <a:rPr lang="en-US" sz="2100" dirty="0">
                <a:solidFill>
                  <a:srgbClr val="002060"/>
                </a:solidFill>
              </a:rPr>
              <a:t>(3) as the systematic investigation of the practices of engineering, invention, designing and making of things. A guiding idea in this approach to Education is that the design process constitutes the core of Creativity (</a:t>
            </a:r>
            <a:r>
              <a:rPr lang="en-US" sz="2100" dirty="0" err="1">
                <a:solidFill>
                  <a:srgbClr val="002060"/>
                </a:solidFill>
              </a:rPr>
              <a:t>Franssen</a:t>
            </a:r>
            <a:r>
              <a:rPr lang="en-US" sz="2100" dirty="0">
                <a:solidFill>
                  <a:srgbClr val="002060"/>
                </a:solidFill>
              </a:rPr>
              <a:t> and others, 2009: Sec. 2.3), such that studying the design process is crucial to any project that attempts to understand Competency and Education. </a:t>
            </a:r>
          </a:p>
          <a:p>
            <a:endParaRPr lang="en-US" dirty="0"/>
          </a:p>
        </p:txBody>
      </p:sp>
      <p:sp>
        <p:nvSpPr>
          <p:cNvPr id="4" name="Slide Number Placeholder 3"/>
          <p:cNvSpPr>
            <a:spLocks noGrp="1"/>
          </p:cNvSpPr>
          <p:nvPr>
            <p:ph type="sldNum" sz="quarter" idx="12"/>
          </p:nvPr>
        </p:nvSpPr>
        <p:spPr/>
        <p:txBody>
          <a:bodyPr/>
          <a:lstStyle/>
          <a:p>
            <a:fld id="{9851416B-C428-5E4B-9268-DF12A519E99C}" type="slidenum">
              <a:rPr lang="en-US" smtClean="0"/>
              <a:pPr/>
              <a:t>10</a:t>
            </a:fld>
            <a:endParaRPr lang="en-US"/>
          </a:p>
        </p:txBody>
      </p:sp>
    </p:spTree>
    <p:extLst>
      <p:ext uri="{BB962C8B-B14F-4D97-AF65-F5344CB8AC3E}">
        <p14:creationId xmlns:p14="http://schemas.microsoft.com/office/powerpoint/2010/main" val="747532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28600"/>
          </a:xfrm>
        </p:spPr>
        <p:txBody>
          <a:bodyPr>
            <a:normAutofit/>
          </a:bodyPr>
          <a:lstStyle/>
          <a:p>
            <a:r>
              <a:rPr lang="en-US" sz="800" dirty="0" smtClean="0"/>
              <a:t>11</a:t>
            </a:r>
            <a:endParaRPr lang="en-US" sz="800" dirty="0"/>
          </a:p>
        </p:txBody>
      </p:sp>
      <p:sp>
        <p:nvSpPr>
          <p:cNvPr id="3" name="Content Placeholder 2"/>
          <p:cNvSpPr>
            <a:spLocks noGrp="1"/>
          </p:cNvSpPr>
          <p:nvPr>
            <p:ph idx="1"/>
          </p:nvPr>
        </p:nvSpPr>
        <p:spPr>
          <a:xfrm>
            <a:off x="-381000" y="0"/>
            <a:ext cx="9525000" cy="6126163"/>
          </a:xfrm>
          <a:solidFill>
            <a:schemeClr val="accent3">
              <a:lumMod val="40000"/>
              <a:lumOff val="60000"/>
            </a:schemeClr>
          </a:solidFill>
        </p:spPr>
        <p:txBody>
          <a:bodyPr>
            <a:normAutofit lnSpcReduction="10000"/>
          </a:bodyPr>
          <a:lstStyle/>
          <a:p>
            <a:r>
              <a:rPr lang="en-GB" dirty="0">
                <a:solidFill>
                  <a:srgbClr val="002060"/>
                </a:solidFill>
              </a:rPr>
              <a:t>Creativity is in fact possible in any activity that engages our intelligence, because intelligence itself is essentially creative. Creative processes are rooted in the imagination and our lives are shaped by the ideas we use to give them meaning. We all have creative capacities but in many instances, we do not know what they are or how to draw upon them. Creativity has attracted the attention of scholars for thousands of years, especially as there are complex issues in great quantities that have great philosophical interest. Even a brief review reveals that they touch on some but by no means all of the issues that have generated dynamic debate down the ages; restated more explicitly in terms familiar to philosophers of education, the issues, the discussion flitted over are: education as transmission of knowledge versus education as the development of inquiry and reasoning skills that are conducive to the development of autonomy (which, roughly, is the tension between education as conservative and education as progressive, and also is closely related to differing views about human “perfectibility”—issues that historically have been raised in the debate over the aims of education); the question of what this knowledge, and what these skills, ought to be; the questions of how creative learning is possible, and what it is to have learned something; the distinction between creative educating versus teaching versus training versus indoctrination.</a:t>
            </a:r>
            <a:endParaRPr lang="en-US" dirty="0">
              <a:solidFill>
                <a:srgbClr val="002060"/>
              </a:solidFill>
            </a:endParaRPr>
          </a:p>
          <a:p>
            <a:endParaRPr lang="en-US" dirty="0"/>
          </a:p>
        </p:txBody>
      </p:sp>
      <p:sp>
        <p:nvSpPr>
          <p:cNvPr id="4" name="Slide Number Placeholder 3"/>
          <p:cNvSpPr>
            <a:spLocks noGrp="1"/>
          </p:cNvSpPr>
          <p:nvPr>
            <p:ph type="sldNum" sz="quarter" idx="12"/>
          </p:nvPr>
        </p:nvSpPr>
        <p:spPr/>
        <p:txBody>
          <a:bodyPr/>
          <a:lstStyle/>
          <a:p>
            <a:fld id="{9851416B-C428-5E4B-9268-DF12A519E99C}" type="slidenum">
              <a:rPr lang="en-US" smtClean="0"/>
              <a:pPr/>
              <a:t>11</a:t>
            </a:fld>
            <a:endParaRPr lang="en-US"/>
          </a:p>
        </p:txBody>
      </p:sp>
    </p:spTree>
    <p:extLst>
      <p:ext uri="{BB962C8B-B14F-4D97-AF65-F5344CB8AC3E}">
        <p14:creationId xmlns:p14="http://schemas.microsoft.com/office/powerpoint/2010/main" val="1002905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28600"/>
          </a:xfrm>
        </p:spPr>
        <p:txBody>
          <a:bodyPr>
            <a:normAutofit/>
          </a:bodyPr>
          <a:lstStyle/>
          <a:p>
            <a:r>
              <a:rPr lang="en-US" sz="800" dirty="0" smtClean="0"/>
              <a:t>12</a:t>
            </a:r>
            <a:endParaRPr lang="en-US" sz="800" dirty="0"/>
          </a:p>
        </p:txBody>
      </p:sp>
      <p:sp>
        <p:nvSpPr>
          <p:cNvPr id="3" name="Content Placeholder 2"/>
          <p:cNvSpPr>
            <a:spLocks noGrp="1"/>
          </p:cNvSpPr>
          <p:nvPr>
            <p:ph idx="1"/>
          </p:nvPr>
        </p:nvSpPr>
        <p:spPr>
          <a:xfrm>
            <a:off x="-381000" y="0"/>
            <a:ext cx="9448800" cy="6126163"/>
          </a:xfrm>
          <a:solidFill>
            <a:schemeClr val="accent3">
              <a:lumMod val="40000"/>
              <a:lumOff val="60000"/>
            </a:schemeClr>
          </a:solidFill>
        </p:spPr>
        <p:txBody>
          <a:bodyPr>
            <a:normAutofit fontScale="92500" lnSpcReduction="10000"/>
          </a:bodyPr>
          <a:lstStyle/>
          <a:p>
            <a:pPr marL="0" indent="0">
              <a:buNone/>
            </a:pPr>
            <a:r>
              <a:rPr lang="en-GB" b="1" dirty="0">
                <a:solidFill>
                  <a:srgbClr val="002060"/>
                </a:solidFill>
              </a:rPr>
              <a:t>Why is it important to teach creatively?</a:t>
            </a:r>
            <a:endParaRPr lang="en-US" b="1" dirty="0">
              <a:solidFill>
                <a:srgbClr val="002060"/>
              </a:solidFill>
            </a:endParaRPr>
          </a:p>
          <a:p>
            <a:r>
              <a:rPr lang="en-GB" dirty="0">
                <a:solidFill>
                  <a:srgbClr val="002060"/>
                </a:solidFill>
              </a:rPr>
              <a:t>In recent years there has been a growing understanding of creativity and a significant increase in the promotion of Science Education and creativity within universities. The development of creative, critical thinking in young people emphasizes two important strategies: </a:t>
            </a:r>
            <a:r>
              <a:rPr lang="en-GB" b="1" i="1" dirty="0">
                <a:solidFill>
                  <a:srgbClr val="002060"/>
                </a:solidFill>
              </a:rPr>
              <a:t>Curriculum for Excellence</a:t>
            </a:r>
            <a:r>
              <a:rPr lang="en-GB" dirty="0">
                <a:solidFill>
                  <a:srgbClr val="002060"/>
                </a:solidFill>
              </a:rPr>
              <a:t> and </a:t>
            </a:r>
            <a:r>
              <a:rPr lang="en-GB" b="1" i="1" dirty="0">
                <a:solidFill>
                  <a:srgbClr val="002060"/>
                </a:solidFill>
              </a:rPr>
              <a:t>Proof to be Successful.</a:t>
            </a:r>
            <a:endParaRPr lang="en-US" dirty="0">
              <a:solidFill>
                <a:srgbClr val="002060"/>
              </a:solidFill>
            </a:endParaRPr>
          </a:p>
          <a:p>
            <a:r>
              <a:rPr lang="en-US" dirty="0">
                <a:solidFill>
                  <a:srgbClr val="002060"/>
                </a:solidFill>
              </a:rPr>
              <a:t>Several "new" approaches to creativity in teaching, intelligence theory and Science education have become rather widespread in their acceptance and application. Foremost among these theories are the Theory of Multiple Intelligences (Gardner, 1983) and the </a:t>
            </a:r>
            <a:r>
              <a:rPr lang="en-US" dirty="0" err="1">
                <a:solidFill>
                  <a:srgbClr val="002060"/>
                </a:solidFill>
              </a:rPr>
              <a:t>Triarchic</a:t>
            </a:r>
            <a:r>
              <a:rPr lang="en-US" dirty="0">
                <a:solidFill>
                  <a:srgbClr val="002060"/>
                </a:solidFill>
              </a:rPr>
              <a:t> Theory of Intelligence (Sternberg, 2000). The Theory of Multiple Intelligences enjoyed widespread application since its inception, but the popularity of the theory in educational circles has peaked. The </a:t>
            </a:r>
            <a:r>
              <a:rPr lang="en-US" dirty="0" err="1">
                <a:solidFill>
                  <a:srgbClr val="002060"/>
                </a:solidFill>
              </a:rPr>
              <a:t>Triarchic</a:t>
            </a:r>
            <a:r>
              <a:rPr lang="en-US" dirty="0">
                <a:solidFill>
                  <a:srgbClr val="002060"/>
                </a:solidFill>
              </a:rPr>
              <a:t> Theory, which has received much less attention from educators primarily due to its complexity, is well-known and may be gaining momentum -- the work of Sternberg and his colleagues applying the theory in educational settings (in conjunction with Sternberg's theories of successful intelligence and mental self-government) has produced promising results.</a:t>
            </a:r>
            <a:r>
              <a:rPr lang="en-US" baseline="30000" dirty="0">
                <a:solidFill>
                  <a:srgbClr val="002060"/>
                </a:solidFill>
              </a:rPr>
              <a:t> </a:t>
            </a:r>
            <a:endParaRPr lang="en-US" dirty="0">
              <a:solidFill>
                <a:srgbClr val="002060"/>
              </a:solidFill>
            </a:endParaRPr>
          </a:p>
          <a:p>
            <a:r>
              <a:rPr lang="en-GB" dirty="0">
                <a:solidFill>
                  <a:srgbClr val="002060"/>
                </a:solidFill>
              </a:rPr>
              <a:t>Teaching has often been thought of as a creative performance. Considering</a:t>
            </a:r>
            <a:r>
              <a:rPr lang="en-GB" baseline="30000" dirty="0">
                <a:solidFill>
                  <a:srgbClr val="002060"/>
                </a:solidFill>
              </a:rPr>
              <a:t> </a:t>
            </a:r>
            <a:r>
              <a:rPr lang="en-GB" dirty="0">
                <a:solidFill>
                  <a:srgbClr val="002060"/>
                </a:solidFill>
              </a:rPr>
              <a:t>teaching as improvisation highlights the mutual and</a:t>
            </a:r>
            <a:r>
              <a:rPr lang="en-GB" baseline="30000" dirty="0">
                <a:solidFill>
                  <a:srgbClr val="002060"/>
                </a:solidFill>
              </a:rPr>
              <a:t> </a:t>
            </a:r>
            <a:r>
              <a:rPr lang="en-GB" dirty="0">
                <a:solidFill>
                  <a:srgbClr val="002060"/>
                </a:solidFill>
              </a:rPr>
              <a:t>emergent nature of effective classroom practice, helps us to</a:t>
            </a:r>
            <a:r>
              <a:rPr lang="en-GB" baseline="30000" dirty="0">
                <a:solidFill>
                  <a:srgbClr val="002060"/>
                </a:solidFill>
              </a:rPr>
              <a:t> </a:t>
            </a:r>
            <a:r>
              <a:rPr lang="en-GB" dirty="0">
                <a:solidFill>
                  <a:srgbClr val="002060"/>
                </a:solidFill>
              </a:rPr>
              <a:t>understand how curriculum materials relate to classroom practice,</a:t>
            </a:r>
            <a:r>
              <a:rPr lang="en-GB" baseline="30000" dirty="0">
                <a:solidFill>
                  <a:srgbClr val="002060"/>
                </a:solidFill>
              </a:rPr>
              <a:t> </a:t>
            </a:r>
            <a:r>
              <a:rPr lang="en-GB" dirty="0">
                <a:solidFill>
                  <a:srgbClr val="002060"/>
                </a:solidFill>
              </a:rPr>
              <a:t>and shows why teaching is a creative art.</a:t>
            </a:r>
            <a:endParaRPr lang="en-US" dirty="0">
              <a:solidFill>
                <a:srgbClr val="002060"/>
              </a:solidFill>
            </a:endParaRPr>
          </a:p>
          <a:p>
            <a:endParaRPr lang="en-US" dirty="0">
              <a:solidFill>
                <a:srgbClr val="002060"/>
              </a:solidFill>
            </a:endParaRPr>
          </a:p>
        </p:txBody>
      </p:sp>
      <p:sp>
        <p:nvSpPr>
          <p:cNvPr id="4" name="Slide Number Placeholder 3"/>
          <p:cNvSpPr>
            <a:spLocks noGrp="1"/>
          </p:cNvSpPr>
          <p:nvPr>
            <p:ph type="sldNum" sz="quarter" idx="12"/>
          </p:nvPr>
        </p:nvSpPr>
        <p:spPr/>
        <p:txBody>
          <a:bodyPr/>
          <a:lstStyle/>
          <a:p>
            <a:fld id="{9851416B-C428-5E4B-9268-DF12A519E99C}" type="slidenum">
              <a:rPr lang="en-US" smtClean="0"/>
              <a:pPr/>
              <a:t>12</a:t>
            </a:fld>
            <a:endParaRPr lang="en-US"/>
          </a:p>
        </p:txBody>
      </p:sp>
    </p:spTree>
    <p:extLst>
      <p:ext uri="{BB962C8B-B14F-4D97-AF65-F5344CB8AC3E}">
        <p14:creationId xmlns:p14="http://schemas.microsoft.com/office/powerpoint/2010/main" val="1288368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28600"/>
          </a:xfrm>
        </p:spPr>
        <p:txBody>
          <a:bodyPr>
            <a:normAutofit/>
          </a:bodyPr>
          <a:lstStyle/>
          <a:p>
            <a:r>
              <a:rPr lang="en-US" sz="800" dirty="0" smtClean="0"/>
              <a:t>13</a:t>
            </a:r>
            <a:endParaRPr lang="en-US" sz="800" dirty="0"/>
          </a:p>
        </p:txBody>
      </p:sp>
      <p:sp>
        <p:nvSpPr>
          <p:cNvPr id="3" name="Content Placeholder 2"/>
          <p:cNvSpPr>
            <a:spLocks noGrp="1"/>
          </p:cNvSpPr>
          <p:nvPr>
            <p:ph idx="1"/>
          </p:nvPr>
        </p:nvSpPr>
        <p:spPr>
          <a:xfrm>
            <a:off x="-228600" y="0"/>
            <a:ext cx="9296400" cy="6126163"/>
          </a:xfrm>
          <a:solidFill>
            <a:schemeClr val="accent3">
              <a:lumMod val="40000"/>
              <a:lumOff val="60000"/>
            </a:schemeClr>
          </a:solidFill>
        </p:spPr>
        <p:txBody>
          <a:bodyPr>
            <a:normAutofit/>
          </a:bodyPr>
          <a:lstStyle/>
          <a:p>
            <a:r>
              <a:rPr lang="en-US" sz="2400" dirty="0">
                <a:solidFill>
                  <a:srgbClr val="002060"/>
                </a:solidFill>
              </a:rPr>
              <a:t>Graduate and undergraduate programs with an intelligence focus have been significant enrollment (and profitability) growth areas for universities. The rapid program development to meet both end-user requirements and student interest has been fueled by a variety of creative solutions. This phenomenon exists in spite of the fact that there remains no consensus on whether there is or should be an academic intelligence in teaching. The need for creative and intelligence educational programs is both real and time-critical. The purpose and the work at the universities are to close the gap between current (and projected) intelligence requirements and the supply of creative, analytical and quality education and research. Experience has shown that there are three critical components that must be factored into the development of any creative and intelligence-based educational program in order to successfully close this gap. </a:t>
            </a:r>
          </a:p>
        </p:txBody>
      </p:sp>
      <p:sp>
        <p:nvSpPr>
          <p:cNvPr id="4" name="Slide Number Placeholder 3"/>
          <p:cNvSpPr>
            <a:spLocks noGrp="1"/>
          </p:cNvSpPr>
          <p:nvPr>
            <p:ph type="sldNum" sz="quarter" idx="12"/>
          </p:nvPr>
        </p:nvSpPr>
        <p:spPr/>
        <p:txBody>
          <a:bodyPr/>
          <a:lstStyle/>
          <a:p>
            <a:fld id="{9851416B-C428-5E4B-9268-DF12A519E99C}" type="slidenum">
              <a:rPr lang="en-US" smtClean="0"/>
              <a:pPr/>
              <a:t>13</a:t>
            </a:fld>
            <a:endParaRPr lang="en-US"/>
          </a:p>
        </p:txBody>
      </p:sp>
    </p:spTree>
    <p:extLst>
      <p:ext uri="{BB962C8B-B14F-4D97-AF65-F5344CB8AC3E}">
        <p14:creationId xmlns:p14="http://schemas.microsoft.com/office/powerpoint/2010/main" val="535077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28600"/>
          </a:xfrm>
        </p:spPr>
        <p:txBody>
          <a:bodyPr>
            <a:normAutofit/>
          </a:bodyPr>
          <a:lstStyle/>
          <a:p>
            <a:r>
              <a:rPr lang="en-US" sz="800" dirty="0" smtClean="0"/>
              <a:t>14</a:t>
            </a:r>
            <a:endParaRPr lang="en-US" sz="800" dirty="0"/>
          </a:p>
        </p:txBody>
      </p:sp>
      <p:sp>
        <p:nvSpPr>
          <p:cNvPr id="3" name="Content Placeholder 2"/>
          <p:cNvSpPr>
            <a:spLocks noGrp="1"/>
          </p:cNvSpPr>
          <p:nvPr>
            <p:ph idx="1"/>
          </p:nvPr>
        </p:nvSpPr>
        <p:spPr>
          <a:xfrm>
            <a:off x="0" y="0"/>
            <a:ext cx="9067800" cy="6126163"/>
          </a:xfrm>
          <a:solidFill>
            <a:schemeClr val="accent3">
              <a:lumMod val="40000"/>
              <a:lumOff val="60000"/>
            </a:schemeClr>
          </a:solidFill>
        </p:spPr>
        <p:txBody>
          <a:bodyPr>
            <a:normAutofit fontScale="92500" lnSpcReduction="20000"/>
          </a:bodyPr>
          <a:lstStyle/>
          <a:p>
            <a:r>
              <a:rPr lang="en-US" sz="2400" dirty="0">
                <a:solidFill>
                  <a:srgbClr val="002060"/>
                </a:solidFill>
              </a:rPr>
              <a:t>1. Pedagogical foundations: Intelligence science education is a new academic field, even as it combination from mature disciplines in policy, science, technology, as well as operational use. The sustained national/international interest in security and intelligence provides the impetus to take advantage of this creativity by starting with a clean slate to develop a solid pedagogical foundation based on the new knowledge from learning research. Such a foundation should include: </a:t>
            </a:r>
          </a:p>
          <a:p>
            <a:pPr lvl="0"/>
            <a:r>
              <a:rPr lang="en-US" sz="2400" dirty="0">
                <a:solidFill>
                  <a:srgbClr val="002060"/>
                </a:solidFill>
              </a:rPr>
              <a:t> Programs built on both individual student and programmatic outcomes;</a:t>
            </a:r>
          </a:p>
          <a:p>
            <a:pPr lvl="0"/>
            <a:r>
              <a:rPr lang="en-US" sz="2400" dirty="0">
                <a:solidFill>
                  <a:srgbClr val="002060"/>
                </a:solidFill>
              </a:rPr>
              <a:t>Coherent assessment methods using both direct and indirect means   that determine if the program and the students are achieving the outcomes;</a:t>
            </a:r>
          </a:p>
          <a:p>
            <a:pPr lvl="0"/>
            <a:r>
              <a:rPr lang="en-US" sz="2400" dirty="0">
                <a:solidFill>
                  <a:srgbClr val="002060"/>
                </a:solidFill>
              </a:rPr>
              <a:t>Programs that accommodate different learning styles, allowing the program to adapt around the student rather than around the professor;</a:t>
            </a:r>
          </a:p>
          <a:p>
            <a:pPr lvl="0"/>
            <a:r>
              <a:rPr lang="en-US" sz="2400" dirty="0">
                <a:solidFill>
                  <a:srgbClr val="002060"/>
                </a:solidFill>
              </a:rPr>
              <a:t>Active learning and team-building components that engage students and teach team-skills; </a:t>
            </a:r>
          </a:p>
          <a:p>
            <a:pPr lvl="0"/>
            <a:r>
              <a:rPr lang="en-US" sz="2400" dirty="0">
                <a:solidFill>
                  <a:srgbClr val="002060"/>
                </a:solidFill>
              </a:rPr>
              <a:t>Use of technology not only to maximize efficiencies, but also to provide value added learning strategies.</a:t>
            </a:r>
          </a:p>
          <a:p>
            <a:endParaRPr lang="en-US" dirty="0"/>
          </a:p>
        </p:txBody>
      </p:sp>
      <p:sp>
        <p:nvSpPr>
          <p:cNvPr id="4" name="Slide Number Placeholder 3"/>
          <p:cNvSpPr>
            <a:spLocks noGrp="1"/>
          </p:cNvSpPr>
          <p:nvPr>
            <p:ph type="sldNum" sz="quarter" idx="12"/>
          </p:nvPr>
        </p:nvSpPr>
        <p:spPr/>
        <p:txBody>
          <a:bodyPr/>
          <a:lstStyle/>
          <a:p>
            <a:fld id="{9851416B-C428-5E4B-9268-DF12A519E99C}" type="slidenum">
              <a:rPr lang="en-US" smtClean="0"/>
              <a:pPr/>
              <a:t>14</a:t>
            </a:fld>
            <a:endParaRPr lang="en-US"/>
          </a:p>
        </p:txBody>
      </p:sp>
    </p:spTree>
    <p:extLst>
      <p:ext uri="{BB962C8B-B14F-4D97-AF65-F5344CB8AC3E}">
        <p14:creationId xmlns:p14="http://schemas.microsoft.com/office/powerpoint/2010/main" val="1538184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28600"/>
          </a:xfrm>
        </p:spPr>
        <p:txBody>
          <a:bodyPr>
            <a:normAutofit/>
          </a:bodyPr>
          <a:lstStyle/>
          <a:p>
            <a:r>
              <a:rPr lang="en-US" sz="800" dirty="0" smtClean="0"/>
              <a:t>15</a:t>
            </a:r>
            <a:endParaRPr lang="en-US" sz="800" dirty="0"/>
          </a:p>
        </p:txBody>
      </p:sp>
      <p:sp>
        <p:nvSpPr>
          <p:cNvPr id="3" name="Content Placeholder 2"/>
          <p:cNvSpPr>
            <a:spLocks noGrp="1"/>
          </p:cNvSpPr>
          <p:nvPr>
            <p:ph idx="1"/>
          </p:nvPr>
        </p:nvSpPr>
        <p:spPr>
          <a:xfrm>
            <a:off x="457200" y="0"/>
            <a:ext cx="8229600" cy="6126163"/>
          </a:xfrm>
          <a:solidFill>
            <a:schemeClr val="accent3">
              <a:lumMod val="40000"/>
              <a:lumOff val="60000"/>
            </a:schemeClr>
          </a:solidFill>
        </p:spPr>
        <p:txBody>
          <a:bodyPr>
            <a:normAutofit/>
          </a:bodyPr>
          <a:lstStyle/>
          <a:p>
            <a:pPr marL="0" indent="0">
              <a:buNone/>
            </a:pPr>
            <a:r>
              <a:rPr lang="en-US" dirty="0"/>
              <a:t>2. </a:t>
            </a:r>
            <a:r>
              <a:rPr lang="en-US" dirty="0">
                <a:solidFill>
                  <a:srgbClr val="002060"/>
                </a:solidFill>
              </a:rPr>
              <a:t>Multi-discipline approaches for a diverse set of students: The creative and intelligence education field requires a multi-discipline approach to meet customer demand from a variety of operational, policy and research requirements. Effective creative education must be prepared to deliver programs to assist policymakers with technical appreciation and understanding;</a:t>
            </a:r>
          </a:p>
          <a:p>
            <a:pPr marL="0" lvl="0" indent="0">
              <a:buNone/>
            </a:pPr>
            <a:r>
              <a:rPr lang="en-US" dirty="0">
                <a:solidFill>
                  <a:srgbClr val="002060"/>
                </a:solidFill>
              </a:rPr>
              <a:t>Provide future professionals or business leaders with a solid foundation of key intelligence issues, including policy implications, emerging solutions, and opportunities for their engagement;</a:t>
            </a:r>
          </a:p>
          <a:p>
            <a:pPr marL="0" lvl="0" indent="0">
              <a:buNone/>
            </a:pPr>
            <a:r>
              <a:rPr lang="en-US" dirty="0">
                <a:solidFill>
                  <a:srgbClr val="002060"/>
                </a:solidFill>
              </a:rPr>
              <a:t>Offer brainpower and security technologists a more holistic view of the intelligence operating space and its supported and supporting fields. </a:t>
            </a:r>
          </a:p>
          <a:p>
            <a:pPr marL="0" indent="0">
              <a:buNone/>
            </a:pPr>
            <a:r>
              <a:rPr lang="en-US" dirty="0">
                <a:solidFill>
                  <a:srgbClr val="002060"/>
                </a:solidFill>
              </a:rPr>
              <a:t>3. Research and Innovation: Effective research becomes creative in education as alter ego, critical not only from a technical, innovative sense but also from a best practice policy sense. Research should include and embrace a technology development component and therefore a larger perspective around the transfer of knowledge to have impact knowledge that is both operational and practical. Intelligence solutions must be innovative, to the point of creating disruptive innovations </a:t>
            </a:r>
          </a:p>
        </p:txBody>
      </p:sp>
      <p:sp>
        <p:nvSpPr>
          <p:cNvPr id="4" name="Slide Number Placeholder 3"/>
          <p:cNvSpPr>
            <a:spLocks noGrp="1"/>
          </p:cNvSpPr>
          <p:nvPr>
            <p:ph type="sldNum" sz="quarter" idx="12"/>
          </p:nvPr>
        </p:nvSpPr>
        <p:spPr/>
        <p:txBody>
          <a:bodyPr/>
          <a:lstStyle/>
          <a:p>
            <a:fld id="{9851416B-C428-5E4B-9268-DF12A519E99C}" type="slidenum">
              <a:rPr lang="en-US" smtClean="0"/>
              <a:pPr/>
              <a:t>15</a:t>
            </a:fld>
            <a:endParaRPr lang="en-US"/>
          </a:p>
        </p:txBody>
      </p:sp>
    </p:spTree>
    <p:extLst>
      <p:ext uri="{BB962C8B-B14F-4D97-AF65-F5344CB8AC3E}">
        <p14:creationId xmlns:p14="http://schemas.microsoft.com/office/powerpoint/2010/main" val="864749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28600"/>
          </a:xfrm>
        </p:spPr>
        <p:txBody>
          <a:bodyPr>
            <a:normAutofit/>
          </a:bodyPr>
          <a:lstStyle/>
          <a:p>
            <a:r>
              <a:rPr lang="en-US" sz="800" dirty="0" smtClean="0"/>
              <a:t>16</a:t>
            </a:r>
            <a:endParaRPr lang="en-US" sz="800" dirty="0"/>
          </a:p>
        </p:txBody>
      </p:sp>
      <p:sp>
        <p:nvSpPr>
          <p:cNvPr id="3" name="Content Placeholder 2"/>
          <p:cNvSpPr>
            <a:spLocks noGrp="1"/>
          </p:cNvSpPr>
          <p:nvPr>
            <p:ph idx="1"/>
          </p:nvPr>
        </p:nvSpPr>
        <p:spPr>
          <a:xfrm>
            <a:off x="457200" y="0"/>
            <a:ext cx="8229600" cy="6126163"/>
          </a:xfrm>
          <a:solidFill>
            <a:schemeClr val="accent3">
              <a:lumMod val="40000"/>
              <a:lumOff val="60000"/>
            </a:schemeClr>
          </a:solidFill>
        </p:spPr>
        <p:txBody>
          <a:bodyPr>
            <a:normAutofit/>
          </a:bodyPr>
          <a:lstStyle/>
          <a:p>
            <a:r>
              <a:rPr lang="en-US" sz="2800" dirty="0">
                <a:solidFill>
                  <a:srgbClr val="002060"/>
                </a:solidFill>
              </a:rPr>
              <a:t>While true innovation probably cannot be taught, there are facets of the innovation process that can be learned, which is essential in establishing new intelligence and creative educational programs. As a result, the successful creative education strategy must be matrixed across disciplines and operating space in order to promote, support, and train students for life-long learning, change adaptability, and innovation development</a:t>
            </a:r>
            <a:r>
              <a:rPr lang="en-US" sz="2800" dirty="0" smtClean="0">
                <a:solidFill>
                  <a:srgbClr val="002060"/>
                </a:solidFill>
              </a:rPr>
              <a:t>.</a:t>
            </a:r>
          </a:p>
          <a:p>
            <a:endParaRPr lang="en-US" sz="2800" dirty="0">
              <a:solidFill>
                <a:srgbClr val="002060"/>
              </a:solidFill>
            </a:endParaRPr>
          </a:p>
          <a:p>
            <a:pPr marL="0" indent="0">
              <a:buNone/>
            </a:pPr>
            <a:r>
              <a:rPr lang="en-US" sz="2800" b="1" dirty="0" smtClean="0">
                <a:solidFill>
                  <a:srgbClr val="002060"/>
                </a:solidFill>
              </a:rPr>
              <a:t>                    THANK YOU !</a:t>
            </a:r>
            <a:endParaRPr lang="en-US" sz="2800" b="1" dirty="0">
              <a:solidFill>
                <a:srgbClr val="002060"/>
              </a:solidFill>
            </a:endParaRPr>
          </a:p>
          <a:p>
            <a:endParaRPr lang="en-US" sz="2800" dirty="0">
              <a:solidFill>
                <a:srgbClr val="002060"/>
              </a:solidFill>
            </a:endParaRPr>
          </a:p>
        </p:txBody>
      </p:sp>
      <p:sp>
        <p:nvSpPr>
          <p:cNvPr id="4" name="Slide Number Placeholder 3"/>
          <p:cNvSpPr>
            <a:spLocks noGrp="1"/>
          </p:cNvSpPr>
          <p:nvPr>
            <p:ph type="sldNum" sz="quarter" idx="12"/>
          </p:nvPr>
        </p:nvSpPr>
        <p:spPr/>
        <p:txBody>
          <a:bodyPr/>
          <a:lstStyle/>
          <a:p>
            <a:fld id="{9851416B-C428-5E4B-9268-DF12A519E99C}" type="slidenum">
              <a:rPr lang="en-US" smtClean="0"/>
              <a:pPr/>
              <a:t>16</a:t>
            </a:fld>
            <a:endParaRPr lang="en-US"/>
          </a:p>
        </p:txBody>
      </p:sp>
    </p:spTree>
    <p:extLst>
      <p:ext uri="{BB962C8B-B14F-4D97-AF65-F5344CB8AC3E}">
        <p14:creationId xmlns:p14="http://schemas.microsoft.com/office/powerpoint/2010/main" val="1814822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
            <a:ext cx="8229600" cy="152172"/>
          </a:xfrm>
        </p:spPr>
        <p:txBody>
          <a:bodyPr>
            <a:noAutofit/>
          </a:bodyPr>
          <a:lstStyle/>
          <a:p>
            <a:r>
              <a:rPr lang="en-US" sz="800" dirty="0" smtClean="0"/>
              <a:t>1</a:t>
            </a:r>
            <a:endParaRPr lang="en-US" sz="800" dirty="0"/>
          </a:p>
        </p:txBody>
      </p:sp>
      <p:sp>
        <p:nvSpPr>
          <p:cNvPr id="3" name="Content Placeholder 2"/>
          <p:cNvSpPr>
            <a:spLocks noGrp="1"/>
          </p:cNvSpPr>
          <p:nvPr>
            <p:ph idx="1"/>
          </p:nvPr>
        </p:nvSpPr>
        <p:spPr>
          <a:xfrm>
            <a:off x="457200" y="457200"/>
            <a:ext cx="8229600" cy="5668963"/>
          </a:xfrm>
          <a:solidFill>
            <a:schemeClr val="accent3">
              <a:lumMod val="40000"/>
              <a:lumOff val="60000"/>
            </a:schemeClr>
          </a:solidFill>
        </p:spPr>
        <p:txBody>
          <a:bodyPr/>
          <a:lstStyle/>
          <a:p>
            <a:endParaRPr lang="en-US" dirty="0" smtClean="0"/>
          </a:p>
          <a:p>
            <a:endParaRPr lang="en-US" dirty="0" smtClean="0"/>
          </a:p>
          <a:p>
            <a:pPr marL="0" indent="0">
              <a:buNone/>
            </a:pPr>
            <a:r>
              <a:rPr lang="en-US" sz="2400" b="1" i="1" dirty="0" smtClean="0">
                <a:solidFill>
                  <a:srgbClr val="002060"/>
                </a:solidFill>
              </a:rPr>
              <a:t>                          Susie </a:t>
            </a:r>
            <a:r>
              <a:rPr lang="en-US" sz="2400" b="1" i="1" dirty="0" err="1">
                <a:solidFill>
                  <a:srgbClr val="002060"/>
                </a:solidFill>
              </a:rPr>
              <a:t>Michailidis</a:t>
            </a:r>
            <a:r>
              <a:rPr lang="en-US" sz="2400" b="1" i="1" dirty="0">
                <a:solidFill>
                  <a:srgbClr val="002060"/>
                </a:solidFill>
              </a:rPr>
              <a:t>, PhD </a:t>
            </a:r>
            <a:endParaRPr lang="en-US" sz="2400" dirty="0">
              <a:solidFill>
                <a:srgbClr val="002060"/>
              </a:solidFill>
            </a:endParaRPr>
          </a:p>
          <a:p>
            <a:pPr marL="0" indent="0">
              <a:buNone/>
            </a:pPr>
            <a:r>
              <a:rPr lang="en-US" sz="2400" i="1" dirty="0">
                <a:solidFill>
                  <a:srgbClr val="002060"/>
                </a:solidFill>
              </a:rPr>
              <a:t>Vice Chancellor for Academic Affairs, Professor, </a:t>
            </a:r>
            <a:endParaRPr lang="en-US" sz="2400" i="1" dirty="0" smtClean="0">
              <a:solidFill>
                <a:srgbClr val="002060"/>
              </a:solidFill>
            </a:endParaRPr>
          </a:p>
          <a:p>
            <a:pPr marL="0" indent="0">
              <a:buNone/>
            </a:pPr>
            <a:r>
              <a:rPr lang="en-US" sz="2400" i="1" dirty="0">
                <a:solidFill>
                  <a:srgbClr val="002060"/>
                </a:solidFill>
              </a:rPr>
              <a:t> </a:t>
            </a:r>
            <a:r>
              <a:rPr lang="en-US" sz="2400" i="1" dirty="0" smtClean="0">
                <a:solidFill>
                  <a:srgbClr val="002060"/>
                </a:solidFill>
              </a:rPr>
              <a:t>                         Webster </a:t>
            </a:r>
            <a:r>
              <a:rPr lang="en-US" sz="2400" i="1" dirty="0">
                <a:solidFill>
                  <a:srgbClr val="002060"/>
                </a:solidFill>
              </a:rPr>
              <a:t>University Athens</a:t>
            </a:r>
            <a:endParaRPr lang="en-US" sz="2400" dirty="0">
              <a:solidFill>
                <a:srgbClr val="002060"/>
              </a:solidFill>
            </a:endParaRPr>
          </a:p>
          <a:p>
            <a:pPr marL="0" indent="0">
              <a:buNone/>
            </a:pPr>
            <a:r>
              <a:rPr lang="en-US" sz="2400" b="1" i="1" dirty="0">
                <a:solidFill>
                  <a:srgbClr val="002060"/>
                </a:solidFill>
              </a:rPr>
              <a:t>                           Ellie </a:t>
            </a:r>
            <a:r>
              <a:rPr lang="en-US" sz="2400" b="1" i="1" dirty="0" err="1">
                <a:solidFill>
                  <a:srgbClr val="002060"/>
                </a:solidFill>
              </a:rPr>
              <a:t>Despotaki</a:t>
            </a:r>
            <a:r>
              <a:rPr lang="en-US" sz="2400" b="1" i="1" dirty="0">
                <a:solidFill>
                  <a:srgbClr val="002060"/>
                </a:solidFill>
              </a:rPr>
              <a:t>, MA,</a:t>
            </a:r>
            <a:r>
              <a:rPr lang="en-US" sz="2400" dirty="0">
                <a:solidFill>
                  <a:srgbClr val="002060"/>
                </a:solidFill>
              </a:rPr>
              <a:t> </a:t>
            </a:r>
          </a:p>
          <a:p>
            <a:pPr marL="0" indent="0">
              <a:buNone/>
            </a:pPr>
            <a:r>
              <a:rPr lang="en-US" sz="2400" i="1" dirty="0">
                <a:solidFill>
                  <a:srgbClr val="002060"/>
                </a:solidFill>
              </a:rPr>
              <a:t>Academic Advisor, Registrar, Director of Special Short Term &amp; Faculty Led Study Abroad Programs, </a:t>
            </a:r>
            <a:endParaRPr lang="en-US" sz="2400" i="1" dirty="0" smtClean="0">
              <a:solidFill>
                <a:srgbClr val="002060"/>
              </a:solidFill>
            </a:endParaRPr>
          </a:p>
          <a:p>
            <a:pPr marL="0" indent="0">
              <a:buNone/>
            </a:pPr>
            <a:r>
              <a:rPr lang="en-US" sz="2400" i="1" dirty="0">
                <a:solidFill>
                  <a:srgbClr val="002060"/>
                </a:solidFill>
              </a:rPr>
              <a:t> </a:t>
            </a:r>
            <a:r>
              <a:rPr lang="en-US" sz="2400" i="1" dirty="0" smtClean="0">
                <a:solidFill>
                  <a:srgbClr val="002060"/>
                </a:solidFill>
              </a:rPr>
              <a:t>                         Webster </a:t>
            </a:r>
            <a:r>
              <a:rPr lang="en-US" sz="2400" i="1" dirty="0">
                <a:solidFill>
                  <a:srgbClr val="002060"/>
                </a:solidFill>
              </a:rPr>
              <a:t>University </a:t>
            </a:r>
            <a:r>
              <a:rPr lang="en-US" sz="2400" i="1" dirty="0" smtClean="0">
                <a:solidFill>
                  <a:srgbClr val="002060"/>
                </a:solidFill>
              </a:rPr>
              <a:t>Athens</a:t>
            </a:r>
            <a:endParaRPr lang="en-US" sz="2400" dirty="0">
              <a:solidFill>
                <a:srgbClr val="002060"/>
              </a:solidFill>
            </a:endParaRPr>
          </a:p>
        </p:txBody>
      </p:sp>
      <p:sp>
        <p:nvSpPr>
          <p:cNvPr id="4" name="Slide Number Placeholder 3"/>
          <p:cNvSpPr>
            <a:spLocks noGrp="1"/>
          </p:cNvSpPr>
          <p:nvPr>
            <p:ph type="sldNum" sz="quarter" idx="12"/>
          </p:nvPr>
        </p:nvSpPr>
        <p:spPr/>
        <p:txBody>
          <a:bodyPr/>
          <a:lstStyle/>
          <a:p>
            <a:fld id="{9851416B-C428-5E4B-9268-DF12A519E99C}" type="slidenum">
              <a:rPr lang="en-US" smtClean="0"/>
              <a:pPr/>
              <a:t>1</a:t>
            </a:fld>
            <a:endParaRPr lang="en-US"/>
          </a:p>
        </p:txBody>
      </p:sp>
    </p:spTree>
    <p:extLst>
      <p:ext uri="{BB962C8B-B14F-4D97-AF65-F5344CB8AC3E}">
        <p14:creationId xmlns:p14="http://schemas.microsoft.com/office/powerpoint/2010/main" val="123403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
            <a:ext cx="8229600" cy="152172"/>
          </a:xfrm>
        </p:spPr>
        <p:txBody>
          <a:bodyPr>
            <a:noAutofit/>
          </a:bodyPr>
          <a:lstStyle/>
          <a:p>
            <a:r>
              <a:rPr lang="en-US" sz="800" dirty="0" smtClean="0"/>
              <a:t>2</a:t>
            </a:r>
            <a:endParaRPr lang="en-US" sz="800" dirty="0"/>
          </a:p>
        </p:txBody>
      </p:sp>
      <p:sp>
        <p:nvSpPr>
          <p:cNvPr id="3" name="Content Placeholder 2"/>
          <p:cNvSpPr>
            <a:spLocks noGrp="1"/>
          </p:cNvSpPr>
          <p:nvPr>
            <p:ph idx="1"/>
          </p:nvPr>
        </p:nvSpPr>
        <p:spPr>
          <a:xfrm>
            <a:off x="0" y="152400"/>
            <a:ext cx="9067800" cy="5973763"/>
          </a:xfrm>
          <a:solidFill>
            <a:schemeClr val="accent3">
              <a:lumMod val="40000"/>
              <a:lumOff val="60000"/>
            </a:schemeClr>
          </a:solidFill>
        </p:spPr>
        <p:txBody>
          <a:bodyPr>
            <a:normAutofit fontScale="92500"/>
          </a:bodyPr>
          <a:lstStyle/>
          <a:p>
            <a:r>
              <a:rPr lang="en-GB" sz="2400" dirty="0">
                <a:solidFill>
                  <a:srgbClr val="002060"/>
                </a:solidFill>
              </a:rPr>
              <a:t>All human societies, past and present, have had a vested interest in education; and some have claimed that teaching (at its best an educational activity) is the second oldest profession. While not all societies channel sufficient resources into support for educational activities and institutions, all at the very least acknowledge their centrality—and for good reasons. It is impossible to do justice to the whole field of competence, philosophy of science, technology and creative education in a single paper. Different countries around the world—France, Germany, the Netherlands, Japan, to mention only a few—have their own intellectual traditions, and their own ways of institutionalizing competency, philosophy of science and technology teaching and creativity of education into the academic universe. But even in the Anglo-American world, there is such a diversity of approaches to the discipline that any author attempting to produce a synoptic account will quickly run into the borders of his or her areas of competence. And yet creative philosophy of education is grounded in unity of knowledge and the interrelation of academic disciplines.</a:t>
            </a:r>
            <a:endParaRPr lang="en-US" sz="2400" dirty="0">
              <a:solidFill>
                <a:srgbClr val="002060"/>
              </a:solidFill>
            </a:endParaRPr>
          </a:p>
          <a:p>
            <a:endParaRPr lang="en-US" dirty="0"/>
          </a:p>
        </p:txBody>
      </p:sp>
      <p:sp>
        <p:nvSpPr>
          <p:cNvPr id="4" name="Slide Number Placeholder 3"/>
          <p:cNvSpPr>
            <a:spLocks noGrp="1"/>
          </p:cNvSpPr>
          <p:nvPr>
            <p:ph type="sldNum" sz="quarter" idx="12"/>
          </p:nvPr>
        </p:nvSpPr>
        <p:spPr/>
        <p:txBody>
          <a:bodyPr/>
          <a:lstStyle/>
          <a:p>
            <a:fld id="{9851416B-C428-5E4B-9268-DF12A519E99C}" type="slidenum">
              <a:rPr lang="en-US" smtClean="0"/>
              <a:pPr/>
              <a:t>2</a:t>
            </a:fld>
            <a:endParaRPr lang="en-US"/>
          </a:p>
        </p:txBody>
      </p:sp>
    </p:spTree>
    <p:extLst>
      <p:ext uri="{BB962C8B-B14F-4D97-AF65-F5344CB8AC3E}">
        <p14:creationId xmlns:p14="http://schemas.microsoft.com/office/powerpoint/2010/main" val="1713947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28600"/>
          </a:xfrm>
        </p:spPr>
        <p:txBody>
          <a:bodyPr>
            <a:normAutofit/>
          </a:bodyPr>
          <a:lstStyle/>
          <a:p>
            <a:r>
              <a:rPr lang="en-US" sz="800" dirty="0" smtClean="0"/>
              <a:t>3</a:t>
            </a:r>
            <a:endParaRPr lang="en-US" sz="800" dirty="0"/>
          </a:p>
        </p:txBody>
      </p:sp>
      <p:sp>
        <p:nvSpPr>
          <p:cNvPr id="3" name="Content Placeholder 2"/>
          <p:cNvSpPr>
            <a:spLocks noGrp="1"/>
          </p:cNvSpPr>
          <p:nvPr>
            <p:ph idx="1"/>
          </p:nvPr>
        </p:nvSpPr>
        <p:spPr>
          <a:xfrm>
            <a:off x="0" y="0"/>
            <a:ext cx="9067800" cy="6126163"/>
          </a:xfrm>
          <a:solidFill>
            <a:schemeClr val="accent3">
              <a:lumMod val="40000"/>
              <a:lumOff val="60000"/>
            </a:schemeClr>
          </a:solidFill>
        </p:spPr>
        <p:txBody>
          <a:bodyPr>
            <a:normAutofit lnSpcReduction="10000"/>
          </a:bodyPr>
          <a:lstStyle/>
          <a:p>
            <a:pPr marL="0" indent="0">
              <a:buNone/>
            </a:pPr>
            <a:r>
              <a:rPr lang="en-US" sz="2400" dirty="0">
                <a:solidFill>
                  <a:srgbClr val="002060"/>
                </a:solidFill>
              </a:rPr>
              <a:t>In the 20-21</a:t>
            </a:r>
            <a:r>
              <a:rPr lang="en-US" sz="2400" baseline="30000" dirty="0">
                <a:solidFill>
                  <a:srgbClr val="002060"/>
                </a:solidFill>
              </a:rPr>
              <a:t>th </a:t>
            </a:r>
            <a:r>
              <a:rPr lang="en-US" sz="2400" dirty="0">
                <a:solidFill>
                  <a:srgbClr val="002060"/>
                </a:solidFill>
              </a:rPr>
              <a:t>centuries, the university faced a principally new type of cultural development and transformation to get adapted to new conditions. Change of Cultural epochs lead to a change in criteria and principles conditioning the university education system. Largely it affected “externally invisible and inaudible” factor, “the fluid of spiritual life” of the university, “human immaterial sub-basis” of its existence (</a:t>
            </a:r>
            <a:r>
              <a:rPr lang="en-US" sz="2400" dirty="0">
                <a:solidFill>
                  <a:srgbClr val="002060"/>
                </a:solidFill>
                <a:hlinkClick r:id="rId2"/>
              </a:rPr>
              <a:t>Jaspers, 2006</a:t>
            </a:r>
            <a:r>
              <a:rPr lang="en-US" sz="2400" dirty="0">
                <a:solidFill>
                  <a:srgbClr val="002060"/>
                </a:solidFill>
              </a:rPr>
              <a:t>) - its humanitarian meaning. This can nowadays indicate that existence of the traditional university is challenged.</a:t>
            </a:r>
          </a:p>
          <a:p>
            <a:pPr marL="0" indent="0">
              <a:buNone/>
            </a:pPr>
            <a:r>
              <a:rPr lang="en-US" sz="2400" dirty="0" smtClean="0">
                <a:solidFill>
                  <a:srgbClr val="002060"/>
                </a:solidFill>
              </a:rPr>
              <a:t>Competency-based </a:t>
            </a:r>
            <a:r>
              <a:rPr lang="en-US" sz="2400" dirty="0">
                <a:solidFill>
                  <a:srgbClr val="002060"/>
                </a:solidFill>
              </a:rPr>
              <a:t>education may mean measuring credit differently; but it also means adopting a new philosophy about how students should progress through material. To complicate matters, many schools implementing competency-based education are also founded on additional and varying philosophies—some universities in New Hampshire focuses on self-directed projects that link students to real-world experiences; also, some schools in Boston aim to ensure efficient graduation for off-track youth.</a:t>
            </a:r>
          </a:p>
          <a:p>
            <a:pPr marL="0" indent="0">
              <a:buNone/>
            </a:pPr>
            <a:endParaRPr lang="en-US" sz="2400" dirty="0">
              <a:solidFill>
                <a:srgbClr val="002060"/>
              </a:solidFill>
            </a:endParaRPr>
          </a:p>
        </p:txBody>
      </p:sp>
      <p:sp>
        <p:nvSpPr>
          <p:cNvPr id="4" name="Slide Number Placeholder 3"/>
          <p:cNvSpPr>
            <a:spLocks noGrp="1"/>
          </p:cNvSpPr>
          <p:nvPr>
            <p:ph type="sldNum" sz="quarter" idx="12"/>
          </p:nvPr>
        </p:nvSpPr>
        <p:spPr/>
        <p:txBody>
          <a:bodyPr/>
          <a:lstStyle/>
          <a:p>
            <a:fld id="{9851416B-C428-5E4B-9268-DF12A519E99C}" type="slidenum">
              <a:rPr lang="en-US" smtClean="0"/>
              <a:pPr/>
              <a:t>3</a:t>
            </a:fld>
            <a:endParaRPr lang="en-US"/>
          </a:p>
        </p:txBody>
      </p:sp>
    </p:spTree>
    <p:extLst>
      <p:ext uri="{BB962C8B-B14F-4D97-AF65-F5344CB8AC3E}">
        <p14:creationId xmlns:p14="http://schemas.microsoft.com/office/powerpoint/2010/main" val="2109861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
            <a:ext cx="8229600" cy="152172"/>
          </a:xfrm>
        </p:spPr>
        <p:txBody>
          <a:bodyPr>
            <a:noAutofit/>
          </a:bodyPr>
          <a:lstStyle/>
          <a:p>
            <a:r>
              <a:rPr lang="en-US" sz="800" dirty="0" smtClean="0"/>
              <a:t>4</a:t>
            </a:r>
            <a:endParaRPr lang="en-US" sz="800" dirty="0"/>
          </a:p>
        </p:txBody>
      </p:sp>
      <p:sp>
        <p:nvSpPr>
          <p:cNvPr id="3" name="Content Placeholder 2"/>
          <p:cNvSpPr>
            <a:spLocks noGrp="1"/>
          </p:cNvSpPr>
          <p:nvPr>
            <p:ph idx="1"/>
          </p:nvPr>
        </p:nvSpPr>
        <p:spPr>
          <a:xfrm>
            <a:off x="0" y="152400"/>
            <a:ext cx="9067800" cy="5973763"/>
          </a:xfrm>
          <a:solidFill>
            <a:schemeClr val="accent3">
              <a:lumMod val="40000"/>
              <a:lumOff val="60000"/>
            </a:schemeClr>
          </a:solidFill>
        </p:spPr>
        <p:txBody>
          <a:bodyPr>
            <a:noAutofit/>
          </a:bodyPr>
          <a:lstStyle/>
          <a:p>
            <a:pPr marL="0" indent="0">
              <a:buNone/>
            </a:pPr>
            <a:r>
              <a:rPr lang="en-US" sz="2400" dirty="0">
                <a:solidFill>
                  <a:srgbClr val="002060"/>
                </a:solidFill>
              </a:rPr>
              <a:t>The meaning of the terms “</a:t>
            </a:r>
            <a:r>
              <a:rPr lang="en-US" sz="2400" b="1" i="1" dirty="0">
                <a:solidFill>
                  <a:srgbClr val="002060"/>
                </a:solidFill>
              </a:rPr>
              <a:t>Competence, Competency, Professionalism, Specialization</a:t>
            </a:r>
            <a:r>
              <a:rPr lang="en-US" sz="2400" dirty="0">
                <a:solidFill>
                  <a:srgbClr val="002060"/>
                </a:solidFill>
              </a:rPr>
              <a:t> has been highly contested, especially within sociology, education, and business.</a:t>
            </a:r>
          </a:p>
          <a:p>
            <a:r>
              <a:rPr lang="en-US" sz="2400" dirty="0" smtClean="0">
                <a:solidFill>
                  <a:srgbClr val="002060"/>
                </a:solidFill>
              </a:rPr>
              <a:t>But </a:t>
            </a:r>
            <a:r>
              <a:rPr lang="en-US" sz="2400" dirty="0">
                <a:solidFill>
                  <a:srgbClr val="002060"/>
                </a:solidFill>
              </a:rPr>
              <a:t>what is </a:t>
            </a:r>
            <a:r>
              <a:rPr lang="en-US" sz="2400" b="1" i="1" dirty="0">
                <a:solidFill>
                  <a:srgbClr val="002060"/>
                </a:solidFill>
              </a:rPr>
              <a:t>Competence, Competency?</a:t>
            </a:r>
            <a:endParaRPr lang="en-US" sz="2400" dirty="0">
              <a:solidFill>
                <a:srgbClr val="002060"/>
              </a:solidFill>
            </a:endParaRPr>
          </a:p>
          <a:p>
            <a:r>
              <a:rPr lang="en-US" sz="2400" dirty="0">
                <a:solidFill>
                  <a:srgbClr val="002060"/>
                </a:solidFill>
              </a:rPr>
              <a:t>According to the dictionary, the words </a:t>
            </a:r>
            <a:r>
              <a:rPr lang="en-US" sz="2400" i="1" dirty="0">
                <a:solidFill>
                  <a:srgbClr val="002060"/>
                </a:solidFill>
              </a:rPr>
              <a:t>competence </a:t>
            </a:r>
            <a:r>
              <a:rPr lang="en-US" sz="2400" dirty="0">
                <a:solidFill>
                  <a:srgbClr val="002060"/>
                </a:solidFill>
              </a:rPr>
              <a:t>and </a:t>
            </a:r>
            <a:r>
              <a:rPr lang="en-US" sz="2400" i="1" dirty="0">
                <a:solidFill>
                  <a:srgbClr val="002060"/>
                </a:solidFill>
              </a:rPr>
              <a:t>competency </a:t>
            </a:r>
            <a:r>
              <a:rPr lang="en-US" sz="2400" dirty="0">
                <a:solidFill>
                  <a:srgbClr val="002060"/>
                </a:solidFill>
              </a:rPr>
              <a:t>mean basically the same thing: </a:t>
            </a:r>
          </a:p>
          <a:p>
            <a:r>
              <a:rPr lang="en-US" sz="2400" b="1" dirty="0">
                <a:solidFill>
                  <a:srgbClr val="002060"/>
                </a:solidFill>
              </a:rPr>
              <a:t>Competence </a:t>
            </a:r>
            <a:r>
              <a:rPr lang="en-US" sz="2400" dirty="0">
                <a:solidFill>
                  <a:srgbClr val="002060"/>
                </a:solidFill>
              </a:rPr>
              <a:t>(noun). </a:t>
            </a:r>
            <a:r>
              <a:rPr lang="en-US" sz="2400" b="1" i="1" dirty="0">
                <a:solidFill>
                  <a:srgbClr val="002060"/>
                </a:solidFill>
              </a:rPr>
              <a:t>a</a:t>
            </a:r>
            <a:r>
              <a:rPr lang="en-US" sz="2400" b="1" dirty="0">
                <a:solidFill>
                  <a:srgbClr val="002060"/>
                </a:solidFill>
              </a:rPr>
              <a:t>. </a:t>
            </a:r>
            <a:r>
              <a:rPr lang="en-US" sz="2400" dirty="0">
                <a:solidFill>
                  <a:srgbClr val="002060"/>
                </a:solidFill>
              </a:rPr>
              <a:t>The state or quality of being adequately or well qualified; ability. </a:t>
            </a:r>
          </a:p>
          <a:p>
            <a:r>
              <a:rPr lang="en-US" sz="2400" i="1" dirty="0">
                <a:solidFill>
                  <a:srgbClr val="002060"/>
                </a:solidFill>
              </a:rPr>
              <a:t> </a:t>
            </a:r>
            <a:r>
              <a:rPr lang="en-US" sz="2400" b="1" i="1" dirty="0">
                <a:solidFill>
                  <a:srgbClr val="002060"/>
                </a:solidFill>
              </a:rPr>
              <a:t>b</a:t>
            </a:r>
            <a:r>
              <a:rPr lang="en-US" sz="2400" i="1" dirty="0">
                <a:solidFill>
                  <a:srgbClr val="002060"/>
                </a:solidFill>
              </a:rPr>
              <a:t>. </a:t>
            </a:r>
            <a:r>
              <a:rPr lang="en-US" sz="2400" dirty="0">
                <a:solidFill>
                  <a:srgbClr val="002060"/>
                </a:solidFill>
              </a:rPr>
              <a:t>A specific range of skill, knowledge, or ability (</a:t>
            </a:r>
            <a:r>
              <a:rPr lang="en-US" sz="2400" i="1" dirty="0">
                <a:solidFill>
                  <a:srgbClr val="002060"/>
                </a:solidFill>
              </a:rPr>
              <a:t>American Heritage Dictionary</a:t>
            </a:r>
            <a:r>
              <a:rPr lang="en-US" sz="2400" dirty="0">
                <a:solidFill>
                  <a:srgbClr val="002060"/>
                </a:solidFill>
              </a:rPr>
              <a:t>, 2006). </a:t>
            </a:r>
          </a:p>
          <a:p>
            <a:r>
              <a:rPr lang="en-US" sz="2400" b="1" dirty="0">
                <a:solidFill>
                  <a:srgbClr val="002060"/>
                </a:solidFill>
              </a:rPr>
              <a:t>Competency </a:t>
            </a:r>
            <a:r>
              <a:rPr lang="en-US" sz="2400" dirty="0">
                <a:solidFill>
                  <a:srgbClr val="002060"/>
                </a:solidFill>
              </a:rPr>
              <a:t>(noun). The quality of being adequately or well qualified physically and intellectually (WordNet, 2006). </a:t>
            </a:r>
          </a:p>
          <a:p>
            <a:endParaRPr lang="en-US" sz="2400" dirty="0"/>
          </a:p>
        </p:txBody>
      </p:sp>
      <p:sp>
        <p:nvSpPr>
          <p:cNvPr id="4" name="Slide Number Placeholder 3"/>
          <p:cNvSpPr>
            <a:spLocks noGrp="1"/>
          </p:cNvSpPr>
          <p:nvPr>
            <p:ph type="sldNum" sz="quarter" idx="12"/>
          </p:nvPr>
        </p:nvSpPr>
        <p:spPr/>
        <p:txBody>
          <a:bodyPr/>
          <a:lstStyle/>
          <a:p>
            <a:fld id="{9851416B-C428-5E4B-9268-DF12A519E99C}" type="slidenum">
              <a:rPr lang="en-US" smtClean="0"/>
              <a:pPr/>
              <a:t>4</a:t>
            </a:fld>
            <a:endParaRPr lang="en-US"/>
          </a:p>
        </p:txBody>
      </p:sp>
    </p:spTree>
    <p:extLst>
      <p:ext uri="{BB962C8B-B14F-4D97-AF65-F5344CB8AC3E}">
        <p14:creationId xmlns:p14="http://schemas.microsoft.com/office/powerpoint/2010/main" val="1195915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28600"/>
          </a:xfrm>
        </p:spPr>
        <p:txBody>
          <a:bodyPr>
            <a:normAutofit/>
          </a:bodyPr>
          <a:lstStyle/>
          <a:p>
            <a:r>
              <a:rPr lang="en-US" sz="800" dirty="0" smtClean="0"/>
              <a:t>5</a:t>
            </a:r>
            <a:endParaRPr lang="en-US" sz="800" dirty="0"/>
          </a:p>
        </p:txBody>
      </p:sp>
      <p:sp>
        <p:nvSpPr>
          <p:cNvPr id="3" name="Content Placeholder 2"/>
          <p:cNvSpPr>
            <a:spLocks noGrp="1"/>
          </p:cNvSpPr>
          <p:nvPr>
            <p:ph idx="1"/>
          </p:nvPr>
        </p:nvSpPr>
        <p:spPr>
          <a:xfrm>
            <a:off x="-304800" y="0"/>
            <a:ext cx="9372600" cy="6126163"/>
          </a:xfrm>
          <a:solidFill>
            <a:schemeClr val="accent3">
              <a:lumMod val="40000"/>
              <a:lumOff val="60000"/>
            </a:schemeClr>
          </a:solidFill>
        </p:spPr>
        <p:txBody>
          <a:bodyPr>
            <a:normAutofit fontScale="25000" lnSpcReduction="20000"/>
          </a:bodyPr>
          <a:lstStyle/>
          <a:p>
            <a:pPr marL="0" indent="0">
              <a:buNone/>
            </a:pPr>
            <a:r>
              <a:rPr lang="en-US" b="1" dirty="0">
                <a:solidFill>
                  <a:srgbClr val="002060"/>
                </a:solidFill>
              </a:rPr>
              <a:t>Professionalism?</a:t>
            </a:r>
            <a:endParaRPr lang="en-US" dirty="0">
              <a:solidFill>
                <a:srgbClr val="002060"/>
              </a:solidFill>
            </a:endParaRPr>
          </a:p>
          <a:p>
            <a:r>
              <a:rPr lang="en-US" sz="7200" dirty="0">
                <a:solidFill>
                  <a:srgbClr val="002060"/>
                </a:solidFill>
              </a:rPr>
              <a:t>Sociological use of word professional is more rigorous. Profession is an occupation requiring extensive, systematic knowledge of or training in arts and sciences.</a:t>
            </a:r>
          </a:p>
          <a:p>
            <a:r>
              <a:rPr lang="en-US" sz="7200" dirty="0">
                <a:solidFill>
                  <a:srgbClr val="002060"/>
                </a:solidFill>
              </a:rPr>
              <a:t>Professions are distinguished from other occupations by several characteristics:</a:t>
            </a:r>
          </a:p>
          <a:p>
            <a:pPr lvl="0"/>
            <a:r>
              <a:rPr lang="en-US" sz="7200" dirty="0">
                <a:solidFill>
                  <a:srgbClr val="002060"/>
                </a:solidFill>
              </a:rPr>
              <a:t>Professionals form associations that regulate their profession’s internal affairs and represent their interests to outside bodies.</a:t>
            </a:r>
          </a:p>
          <a:p>
            <a:pPr lvl="0" fontAlgn="base"/>
            <a:r>
              <a:rPr lang="en-US" sz="7200" b="1" dirty="0">
                <a:solidFill>
                  <a:srgbClr val="002060"/>
                </a:solidFill>
              </a:rPr>
              <a:t>Responsibility</a:t>
            </a:r>
            <a:r>
              <a:rPr lang="en-US" sz="7200" dirty="0">
                <a:solidFill>
                  <a:srgbClr val="002060"/>
                </a:solidFill>
              </a:rPr>
              <a:t/>
            </a:r>
            <a:br>
              <a:rPr lang="en-US" sz="7200" dirty="0">
                <a:solidFill>
                  <a:srgbClr val="002060"/>
                </a:solidFill>
              </a:rPr>
            </a:br>
            <a:r>
              <a:rPr lang="en-US" sz="7200" dirty="0">
                <a:solidFill>
                  <a:srgbClr val="002060"/>
                </a:solidFill>
              </a:rPr>
              <a:t>Professionals deal in matters of vital importance to their clients and are therefore entrusted with grave responsibilities and obligations. Given these inherent obligations, professional work typically involves circumstances where carelessness, inadequate skill, or breach of ethics would be significantly damaging to the client and/or his fortunes.</a:t>
            </a:r>
          </a:p>
          <a:p>
            <a:pPr lvl="0" fontAlgn="base"/>
            <a:r>
              <a:rPr lang="en-US" sz="7200" b="1" dirty="0">
                <a:solidFill>
                  <a:srgbClr val="002060"/>
                </a:solidFill>
              </a:rPr>
              <a:t>Accountability</a:t>
            </a:r>
            <a:r>
              <a:rPr lang="en-US" sz="7200" dirty="0">
                <a:solidFill>
                  <a:srgbClr val="002060"/>
                </a:solidFill>
              </a:rPr>
              <a:t/>
            </a:r>
            <a:br>
              <a:rPr lang="en-US" sz="7200" dirty="0">
                <a:solidFill>
                  <a:srgbClr val="002060"/>
                </a:solidFill>
              </a:rPr>
            </a:br>
            <a:r>
              <a:rPr lang="en-US" sz="7200" dirty="0">
                <a:solidFill>
                  <a:srgbClr val="002060"/>
                </a:solidFill>
              </a:rPr>
              <a:t>Professionals hold themselves ultimately accountable for the quality of their work with the client. The profession may or may not have mechanisms in place to reinforce and ensure adherence to this principle among its members. If not, the individual professional will (e.g. guarantees and/or contractual provisions).</a:t>
            </a:r>
          </a:p>
          <a:p>
            <a:pPr lvl="0"/>
            <a:r>
              <a:rPr lang="en-US" sz="7200" b="1" dirty="0">
                <a:solidFill>
                  <a:srgbClr val="002060"/>
                </a:solidFill>
              </a:rPr>
              <a:t>Specialized, theoretical knowledge</a:t>
            </a:r>
            <a:r>
              <a:rPr lang="en-US" sz="7200" dirty="0">
                <a:solidFill>
                  <a:srgbClr val="002060"/>
                </a:solidFill>
              </a:rPr>
              <a:t> </a:t>
            </a:r>
          </a:p>
          <a:p>
            <a:r>
              <a:rPr lang="en-US" sz="7200" dirty="0">
                <a:solidFill>
                  <a:srgbClr val="002060"/>
                </a:solidFill>
              </a:rPr>
              <a:t>The skill of professionals is based on systematic, theoretical knowledge, not merely on training in particular techniques</a:t>
            </a:r>
          </a:p>
          <a:p>
            <a:r>
              <a:rPr lang="en-US" sz="7200" dirty="0">
                <a:solidFill>
                  <a:srgbClr val="002060"/>
                </a:solidFill>
              </a:rPr>
              <a:t>Professionals render specialized services based on theory, knowledge, and skills that are most often </a:t>
            </a:r>
          </a:p>
          <a:p>
            <a:pPr fontAlgn="base"/>
            <a:r>
              <a:rPr lang="en-US" sz="7200" dirty="0">
                <a:solidFill>
                  <a:srgbClr val="002060"/>
                </a:solidFill>
              </a:rPr>
              <a:t>peculiar to their profession and generally beyond the understanding and/or capability of those outside of the profession. Sometimes, this specialization will extend to access to the tools and technologies used in the profession (e.g. medical equipment).</a:t>
            </a:r>
          </a:p>
          <a:p>
            <a:endParaRPr lang="en-US" sz="7200" dirty="0">
              <a:solidFill>
                <a:srgbClr val="002060"/>
              </a:solidFill>
            </a:endParaRPr>
          </a:p>
        </p:txBody>
      </p:sp>
      <p:sp>
        <p:nvSpPr>
          <p:cNvPr id="4" name="Slide Number Placeholder 3"/>
          <p:cNvSpPr>
            <a:spLocks noGrp="1"/>
          </p:cNvSpPr>
          <p:nvPr>
            <p:ph type="sldNum" sz="quarter" idx="12"/>
          </p:nvPr>
        </p:nvSpPr>
        <p:spPr/>
        <p:txBody>
          <a:bodyPr/>
          <a:lstStyle/>
          <a:p>
            <a:fld id="{9851416B-C428-5E4B-9268-DF12A519E99C}" type="slidenum">
              <a:rPr lang="en-US" smtClean="0"/>
              <a:pPr/>
              <a:t>5</a:t>
            </a:fld>
            <a:endParaRPr lang="en-US"/>
          </a:p>
        </p:txBody>
      </p:sp>
    </p:spTree>
    <p:extLst>
      <p:ext uri="{BB962C8B-B14F-4D97-AF65-F5344CB8AC3E}">
        <p14:creationId xmlns:p14="http://schemas.microsoft.com/office/powerpoint/2010/main" val="1446675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
          </a:xfrm>
        </p:spPr>
        <p:txBody>
          <a:bodyPr>
            <a:noAutofit/>
          </a:bodyPr>
          <a:lstStyle/>
          <a:p>
            <a:r>
              <a:rPr lang="en-US" sz="800" dirty="0" smtClean="0"/>
              <a:t>6</a:t>
            </a:r>
            <a:endParaRPr lang="en-US" sz="800" dirty="0"/>
          </a:p>
        </p:txBody>
      </p:sp>
      <p:sp>
        <p:nvSpPr>
          <p:cNvPr id="3" name="Content Placeholder 2"/>
          <p:cNvSpPr>
            <a:spLocks noGrp="1"/>
          </p:cNvSpPr>
          <p:nvPr>
            <p:ph idx="1"/>
          </p:nvPr>
        </p:nvSpPr>
        <p:spPr>
          <a:xfrm>
            <a:off x="-381000" y="0"/>
            <a:ext cx="9525000" cy="6126163"/>
          </a:xfrm>
          <a:solidFill>
            <a:schemeClr val="accent3">
              <a:lumMod val="40000"/>
              <a:lumOff val="60000"/>
            </a:schemeClr>
          </a:solidFill>
        </p:spPr>
        <p:txBody>
          <a:bodyPr>
            <a:normAutofit fontScale="47500" lnSpcReduction="20000"/>
          </a:bodyPr>
          <a:lstStyle/>
          <a:p>
            <a:pPr lvl="0" fontAlgn="base"/>
            <a:r>
              <a:rPr lang="en-US" sz="3300" b="1" dirty="0">
                <a:solidFill>
                  <a:srgbClr val="002060"/>
                </a:solidFill>
              </a:rPr>
              <a:t>Institutional preparation</a:t>
            </a:r>
            <a:r>
              <a:rPr lang="en-US" sz="3300" dirty="0">
                <a:solidFill>
                  <a:srgbClr val="002060"/>
                </a:solidFill>
              </a:rPr>
              <a:t/>
            </a:r>
            <a:br>
              <a:rPr lang="en-US" sz="3300" dirty="0">
                <a:solidFill>
                  <a:srgbClr val="002060"/>
                </a:solidFill>
              </a:rPr>
            </a:br>
            <a:r>
              <a:rPr lang="en-US" sz="3300" dirty="0">
                <a:solidFill>
                  <a:srgbClr val="002060"/>
                </a:solidFill>
              </a:rPr>
              <a:t>Professions typically require a significant period of hands-on, practical experience in the protected company of senior members before aspirants are recognized as professionals. After this provisional period, ongoing education toward professional development is compulsory.</a:t>
            </a:r>
          </a:p>
          <a:p>
            <a:pPr lvl="0" fontAlgn="base"/>
            <a:r>
              <a:rPr lang="en-US" sz="3300" b="1" dirty="0">
                <a:solidFill>
                  <a:srgbClr val="002060"/>
                </a:solidFill>
              </a:rPr>
              <a:t>Autonomy</a:t>
            </a:r>
            <a:r>
              <a:rPr lang="en-US" sz="3300" dirty="0">
                <a:solidFill>
                  <a:srgbClr val="002060"/>
                </a:solidFill>
              </a:rPr>
              <a:t> </a:t>
            </a:r>
          </a:p>
          <a:p>
            <a:pPr fontAlgn="base"/>
            <a:r>
              <a:rPr lang="en-US" sz="3300" dirty="0">
                <a:solidFill>
                  <a:srgbClr val="002060"/>
                </a:solidFill>
              </a:rPr>
              <a:t> Professionals have considerable autonomy over their work. Professionals have control over and, correspondingly, ultimate responsibility for their own work. Professionals tend to define the terms, processes, and conditions of work to be performed for clients (either directly or as preconditions for their ongoing agency employment).</a:t>
            </a:r>
          </a:p>
          <a:p>
            <a:pPr lvl="0" fontAlgn="base"/>
            <a:r>
              <a:rPr lang="en-US" sz="3300" b="1" dirty="0">
                <a:solidFill>
                  <a:srgbClr val="002060"/>
                </a:solidFill>
              </a:rPr>
              <a:t>Ethical constraints</a:t>
            </a:r>
            <a:r>
              <a:rPr lang="en-US" sz="3300" dirty="0">
                <a:solidFill>
                  <a:srgbClr val="002060"/>
                </a:solidFill>
              </a:rPr>
              <a:t/>
            </a:r>
            <a:br>
              <a:rPr lang="en-US" sz="3300" dirty="0">
                <a:solidFill>
                  <a:srgbClr val="002060"/>
                </a:solidFill>
              </a:rPr>
            </a:br>
            <a:r>
              <a:rPr lang="en-US" sz="3300" dirty="0">
                <a:solidFill>
                  <a:srgbClr val="002060"/>
                </a:solidFill>
              </a:rPr>
              <a:t>Due to the other characteristics on this list, there is a clear requirement for ethical constraints in the professions. Professionals are bound to a code of conduct and ethics specific to the distinct profession (and sometimes the individual). Professionals also aspire toward a general body of core values, which are centered upon an uncompromising and un-conflicted regard for the client's benefit and best interests.</a:t>
            </a:r>
          </a:p>
          <a:p>
            <a:pPr lvl="0" fontAlgn="base"/>
            <a:r>
              <a:rPr lang="en-US" sz="3300" b="1" dirty="0">
                <a:solidFill>
                  <a:srgbClr val="002060"/>
                </a:solidFill>
              </a:rPr>
              <a:t>Merit-based</a:t>
            </a:r>
            <a:r>
              <a:rPr lang="en-US" sz="3300" dirty="0">
                <a:solidFill>
                  <a:srgbClr val="002060"/>
                </a:solidFill>
              </a:rPr>
              <a:t/>
            </a:r>
            <a:br>
              <a:rPr lang="en-US" sz="3300" dirty="0">
                <a:solidFill>
                  <a:srgbClr val="002060"/>
                </a:solidFill>
              </a:rPr>
            </a:br>
            <a:r>
              <a:rPr lang="en-US" sz="3300" dirty="0">
                <a:solidFill>
                  <a:srgbClr val="002060"/>
                </a:solidFill>
              </a:rPr>
              <a:t>In a profession, members achieve employment and success based on merit and corresponding voluntary relationships rather than on corrupted ideals such as social principle, mandated support, or extortion (e.g. union members are not professionals). Therefore, a professional is one who must attract clients and profits due to the merits of his work. In the absence of this characteristic, issues of responsibility, accountability, and ethical constraints become irrelevant, negating any otherwise-professional characteristics.</a:t>
            </a:r>
          </a:p>
          <a:p>
            <a:pPr lvl="0" fontAlgn="base"/>
            <a:r>
              <a:rPr lang="en-US" sz="3300" b="1" dirty="0">
                <a:solidFill>
                  <a:srgbClr val="002060"/>
                </a:solidFill>
              </a:rPr>
              <a:t>Professional Associations</a:t>
            </a:r>
            <a:endParaRPr lang="en-US" sz="3300" dirty="0">
              <a:solidFill>
                <a:srgbClr val="002060"/>
              </a:solidFill>
            </a:endParaRPr>
          </a:p>
          <a:p>
            <a:pPr fontAlgn="base"/>
            <a:r>
              <a:rPr lang="en-US" sz="3300" dirty="0">
                <a:solidFill>
                  <a:srgbClr val="002060"/>
                </a:solidFill>
              </a:rPr>
              <a:t>Professionals form associations that regulate their profession’s internal affairs and represent their interests to outside bodies</a:t>
            </a:r>
          </a:p>
          <a:p>
            <a:endParaRPr lang="en-US" dirty="0"/>
          </a:p>
        </p:txBody>
      </p:sp>
      <p:sp>
        <p:nvSpPr>
          <p:cNvPr id="4" name="Slide Number Placeholder 3"/>
          <p:cNvSpPr>
            <a:spLocks noGrp="1"/>
          </p:cNvSpPr>
          <p:nvPr>
            <p:ph type="sldNum" sz="quarter" idx="12"/>
          </p:nvPr>
        </p:nvSpPr>
        <p:spPr/>
        <p:txBody>
          <a:bodyPr/>
          <a:lstStyle/>
          <a:p>
            <a:fld id="{9851416B-C428-5E4B-9268-DF12A519E99C}" type="slidenum">
              <a:rPr lang="en-US" smtClean="0"/>
              <a:pPr/>
              <a:t>6</a:t>
            </a:fld>
            <a:endParaRPr lang="en-US"/>
          </a:p>
        </p:txBody>
      </p:sp>
    </p:spTree>
    <p:extLst>
      <p:ext uri="{BB962C8B-B14F-4D97-AF65-F5344CB8AC3E}">
        <p14:creationId xmlns:p14="http://schemas.microsoft.com/office/powerpoint/2010/main" val="464621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28600"/>
          </a:xfrm>
        </p:spPr>
        <p:txBody>
          <a:bodyPr>
            <a:normAutofit/>
          </a:bodyPr>
          <a:lstStyle/>
          <a:p>
            <a:r>
              <a:rPr lang="en-US" sz="800" dirty="0" smtClean="0"/>
              <a:t>7</a:t>
            </a:r>
            <a:endParaRPr lang="en-US" sz="800" dirty="0"/>
          </a:p>
        </p:txBody>
      </p:sp>
      <p:sp>
        <p:nvSpPr>
          <p:cNvPr id="3" name="Content Placeholder 2"/>
          <p:cNvSpPr>
            <a:spLocks noGrp="1"/>
          </p:cNvSpPr>
          <p:nvPr>
            <p:ph idx="1"/>
          </p:nvPr>
        </p:nvSpPr>
        <p:spPr>
          <a:xfrm>
            <a:off x="0" y="0"/>
            <a:ext cx="9144000" cy="6126163"/>
          </a:xfrm>
          <a:solidFill>
            <a:schemeClr val="accent3">
              <a:lumMod val="40000"/>
              <a:lumOff val="60000"/>
            </a:schemeClr>
          </a:solidFill>
        </p:spPr>
        <p:txBody>
          <a:bodyPr>
            <a:normAutofit fontScale="92500" lnSpcReduction="10000"/>
          </a:bodyPr>
          <a:lstStyle/>
          <a:p>
            <a:r>
              <a:rPr lang="en-US" dirty="0">
                <a:solidFill>
                  <a:srgbClr val="002060"/>
                </a:solidFill>
              </a:rPr>
              <a:t>Traditionally, university students have been expected to earn a prescribed number of credit hours by attending 16-week courses over multiple semesters. Students’ post-graduation “competency” is indicated by the fact that they “did their time” and finished the required coursework and, of course, by the letter grades they receive. </a:t>
            </a:r>
          </a:p>
          <a:p>
            <a:r>
              <a:rPr lang="en-US" dirty="0">
                <a:solidFill>
                  <a:srgbClr val="002060"/>
                </a:solidFill>
              </a:rPr>
              <a:t>With the competency-based model, however, the focal point is not the time spent in the classroom, but, rather, tangible evidence of learning. Students’ progress by demonstrating that they have mastered a particular skill or collection of skills, in</a:t>
            </a:r>
            <a:r>
              <a:rPr lang="en-US" b="1" dirty="0">
                <a:solidFill>
                  <a:srgbClr val="002060"/>
                </a:solidFill>
              </a:rPr>
              <a:t> </a:t>
            </a:r>
            <a:r>
              <a:rPr lang="en-US" dirty="0">
                <a:solidFill>
                  <a:srgbClr val="002060"/>
                </a:solidFill>
              </a:rPr>
              <a:t>some cases by applying their acquired skills and knowledge to new situations.</a:t>
            </a:r>
          </a:p>
          <a:p>
            <a:r>
              <a:rPr lang="en-US" dirty="0">
                <a:solidFill>
                  <a:srgbClr val="002060"/>
                </a:solidFill>
              </a:rPr>
              <a:t>Competency-based education offers more than progress toward specific expertise, however. If properly designed, it would give students more choices. It would enable brighter and motivated students to bypass the doldrums that can accompany traditional 16-week semesters, while less motivated students could work at their preferred pace without developing gaps in their knowledge. And instead of sending employers resumes loaded with generalities and fluffy hyperbole, students would be able to show specific skills derived from each course taken.</a:t>
            </a:r>
          </a:p>
          <a:p>
            <a:r>
              <a:rPr lang="en-US" dirty="0">
                <a:solidFill>
                  <a:srgbClr val="002060"/>
                </a:solidFill>
              </a:rPr>
              <a:t>As Morrissey and Horn explained to the board members, competency-based education goes against the grain of higher education’s longstanding “seat time” focus. It is a radical way to assess student performance. It is potentially disruptive of the status quo. </a:t>
            </a:r>
          </a:p>
          <a:p>
            <a:endParaRPr lang="en-US" dirty="0"/>
          </a:p>
        </p:txBody>
      </p:sp>
      <p:sp>
        <p:nvSpPr>
          <p:cNvPr id="4" name="Slide Number Placeholder 3"/>
          <p:cNvSpPr>
            <a:spLocks noGrp="1"/>
          </p:cNvSpPr>
          <p:nvPr>
            <p:ph type="sldNum" sz="quarter" idx="12"/>
          </p:nvPr>
        </p:nvSpPr>
        <p:spPr/>
        <p:txBody>
          <a:bodyPr/>
          <a:lstStyle/>
          <a:p>
            <a:fld id="{9851416B-C428-5E4B-9268-DF12A519E99C}" type="slidenum">
              <a:rPr lang="en-US" smtClean="0"/>
              <a:pPr/>
              <a:t>7</a:t>
            </a:fld>
            <a:endParaRPr lang="en-US"/>
          </a:p>
        </p:txBody>
      </p:sp>
    </p:spTree>
    <p:extLst>
      <p:ext uri="{BB962C8B-B14F-4D97-AF65-F5344CB8AC3E}">
        <p14:creationId xmlns:p14="http://schemas.microsoft.com/office/powerpoint/2010/main" val="646253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
            <a:ext cx="8229600" cy="152172"/>
          </a:xfrm>
        </p:spPr>
        <p:txBody>
          <a:bodyPr>
            <a:noAutofit/>
          </a:bodyPr>
          <a:lstStyle/>
          <a:p>
            <a:r>
              <a:rPr lang="en-US" sz="800" dirty="0" smtClean="0"/>
              <a:t>8</a:t>
            </a:r>
            <a:endParaRPr lang="en-US" sz="800" dirty="0"/>
          </a:p>
        </p:txBody>
      </p:sp>
      <p:sp>
        <p:nvSpPr>
          <p:cNvPr id="3" name="Content Placeholder 2"/>
          <p:cNvSpPr>
            <a:spLocks noGrp="1"/>
          </p:cNvSpPr>
          <p:nvPr>
            <p:ph idx="1"/>
          </p:nvPr>
        </p:nvSpPr>
        <p:spPr>
          <a:xfrm>
            <a:off x="-381000" y="152400"/>
            <a:ext cx="9448800" cy="5973763"/>
          </a:xfrm>
          <a:solidFill>
            <a:schemeClr val="accent3">
              <a:lumMod val="40000"/>
              <a:lumOff val="60000"/>
            </a:schemeClr>
          </a:solidFill>
        </p:spPr>
        <p:txBody>
          <a:bodyPr>
            <a:normAutofit fontScale="92500" lnSpcReduction="20000"/>
          </a:bodyPr>
          <a:lstStyle/>
          <a:p>
            <a:r>
              <a:rPr lang="en-US" b="1" dirty="0">
                <a:solidFill>
                  <a:srgbClr val="002060"/>
                </a:solidFill>
              </a:rPr>
              <a:t>Competency</a:t>
            </a:r>
            <a:r>
              <a:rPr lang="en-US" dirty="0">
                <a:solidFill>
                  <a:srgbClr val="002060"/>
                </a:solidFill>
              </a:rPr>
              <a:t>-</a:t>
            </a:r>
            <a:r>
              <a:rPr lang="en-US" b="1" dirty="0">
                <a:solidFill>
                  <a:srgbClr val="002060"/>
                </a:solidFill>
              </a:rPr>
              <a:t>based education</a:t>
            </a:r>
            <a:r>
              <a:rPr lang="en-US" dirty="0">
                <a:solidFill>
                  <a:srgbClr val="002060"/>
                </a:solidFill>
              </a:rPr>
              <a:t> turns the traditional model on its head. Instead of awarding credits </a:t>
            </a:r>
            <a:r>
              <a:rPr lang="en-US" b="1" dirty="0">
                <a:solidFill>
                  <a:srgbClr val="002060"/>
                </a:solidFill>
              </a:rPr>
              <a:t>based</a:t>
            </a:r>
            <a:r>
              <a:rPr lang="en-US" dirty="0">
                <a:solidFill>
                  <a:srgbClr val="002060"/>
                </a:solidFill>
              </a:rPr>
              <a:t> on how much time students spend learning, this model awards credits </a:t>
            </a:r>
            <a:r>
              <a:rPr lang="en-US" b="1" dirty="0">
                <a:solidFill>
                  <a:srgbClr val="002060"/>
                </a:solidFill>
              </a:rPr>
              <a:t>based</a:t>
            </a:r>
            <a:r>
              <a:rPr lang="en-US" dirty="0">
                <a:solidFill>
                  <a:srgbClr val="002060"/>
                </a:solidFill>
              </a:rPr>
              <a:t> on whether students can prove they have mastered </a:t>
            </a:r>
            <a:r>
              <a:rPr lang="en-US" b="1" dirty="0">
                <a:solidFill>
                  <a:srgbClr val="002060"/>
                </a:solidFill>
              </a:rPr>
              <a:t>competencies</a:t>
            </a:r>
            <a:r>
              <a:rPr lang="en-US" dirty="0">
                <a:solidFill>
                  <a:srgbClr val="002060"/>
                </a:solidFill>
              </a:rPr>
              <a:t>—the skills, abilities, and knowledge required in an area of study</a:t>
            </a:r>
            <a:r>
              <a:rPr lang="en-US" dirty="0" smtClean="0">
                <a:solidFill>
                  <a:srgbClr val="002060"/>
                </a:solidFill>
              </a:rPr>
              <a:t>.</a:t>
            </a:r>
            <a:endParaRPr lang="en-US" dirty="0">
              <a:solidFill>
                <a:srgbClr val="002060"/>
              </a:solidFill>
            </a:endParaRPr>
          </a:p>
          <a:p>
            <a:r>
              <a:rPr lang="en-US" dirty="0">
                <a:solidFill>
                  <a:srgbClr val="002060"/>
                </a:solidFill>
              </a:rPr>
              <a:t>Competency-based education combines an intentional and transparent approach to curricular design with an academic model in which the time it takes to demonstrate competencies varies and the expectations about learning are held constant.  Students acquire and demonstrate their knowledge and skills by engaging in learning exercises, activities and experiences that align with clearly defined programmatic outcomes. Students receive proactive guidance and support from faculty and staff.  Learners earn credentials by demonstrating mastery through multiple forms of assessment, often at a personalized pace.</a:t>
            </a:r>
          </a:p>
          <a:p>
            <a:r>
              <a:rPr lang="en-US" dirty="0">
                <a:solidFill>
                  <a:srgbClr val="002060"/>
                </a:solidFill>
              </a:rPr>
              <a:t>One of the prevailing and unfortunate myths surrounding competency-based education vs traditional education is that faculty are not as important in competency-based education and the role of the instructor is de-emphasized.</a:t>
            </a:r>
          </a:p>
          <a:p>
            <a:r>
              <a:rPr lang="en-US" dirty="0">
                <a:solidFill>
                  <a:srgbClr val="002060"/>
                </a:solidFill>
              </a:rPr>
              <a:t>than that found in more traditional programs because the role of the instructor has shifted from being the primary conveyer of knowledge to that of a guide helping students navigate mastery. These myths and fears are just that, though – myths and fears. The strongest CBE programs still rely on faculty to be at the heart of the program, responsible for the development of the competencies and curriculum, and providing students with critical input as they develop knowledge and mastery.</a:t>
            </a:r>
          </a:p>
          <a:p>
            <a:endParaRPr lang="en-US" dirty="0">
              <a:solidFill>
                <a:srgbClr val="002060"/>
              </a:solidFill>
            </a:endParaRPr>
          </a:p>
        </p:txBody>
      </p:sp>
      <p:sp>
        <p:nvSpPr>
          <p:cNvPr id="4" name="Slide Number Placeholder 3"/>
          <p:cNvSpPr>
            <a:spLocks noGrp="1"/>
          </p:cNvSpPr>
          <p:nvPr>
            <p:ph type="sldNum" sz="quarter" idx="12"/>
          </p:nvPr>
        </p:nvSpPr>
        <p:spPr/>
        <p:txBody>
          <a:bodyPr/>
          <a:lstStyle/>
          <a:p>
            <a:fld id="{9851416B-C428-5E4B-9268-DF12A519E99C}" type="slidenum">
              <a:rPr lang="en-US" smtClean="0"/>
              <a:pPr/>
              <a:t>8</a:t>
            </a:fld>
            <a:endParaRPr lang="en-US"/>
          </a:p>
        </p:txBody>
      </p:sp>
    </p:spTree>
    <p:extLst>
      <p:ext uri="{BB962C8B-B14F-4D97-AF65-F5344CB8AC3E}">
        <p14:creationId xmlns:p14="http://schemas.microsoft.com/office/powerpoint/2010/main" val="1573046189"/>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TotalTime>
  <Words>2402</Words>
  <Application>Microsoft Office PowerPoint</Application>
  <PresentationFormat>Экран (4:3)</PresentationFormat>
  <Paragraphs>104</Paragraphs>
  <Slides>17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Calibri</vt:lpstr>
      <vt:lpstr>Franklin Gothic Medium</vt:lpstr>
      <vt:lpstr>Office Theme</vt:lpstr>
      <vt:lpstr>Competency-based Approach in Development of Higher Education System  </vt:lpstr>
      <vt:lpstr>1</vt:lpstr>
      <vt:lpstr>2</vt:lpstr>
      <vt:lpstr>3</vt:lpstr>
      <vt:lpstr>4</vt:lpstr>
      <vt:lpstr>5</vt:lpstr>
      <vt:lpstr>6</vt:lpstr>
      <vt:lpstr>7</vt:lpstr>
      <vt:lpstr>8</vt:lpstr>
      <vt:lpstr>9</vt:lpstr>
      <vt:lpstr>10</vt:lpstr>
      <vt:lpstr>11</vt:lpstr>
      <vt:lpstr>12</vt:lpstr>
      <vt:lpstr>13</vt:lpstr>
      <vt:lpstr>14</vt:lpstr>
      <vt:lpstr>15</vt:lpstr>
      <vt:lpstr>16</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Hunt-Hoyer</dc:creator>
  <cp:lastModifiedBy>User</cp:lastModifiedBy>
  <cp:revision>21</cp:revision>
  <dcterms:created xsi:type="dcterms:W3CDTF">2013-10-23T21:53:00Z</dcterms:created>
  <dcterms:modified xsi:type="dcterms:W3CDTF">2017-12-20T09:38:18Z</dcterms:modified>
</cp:coreProperties>
</file>